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0" r:id="rId1"/>
  </p:sldMasterIdLst>
  <p:sldIdLst>
    <p:sldId id="256" r:id="rId2"/>
    <p:sldId id="257" r:id="rId3"/>
    <p:sldId id="265" r:id="rId4"/>
    <p:sldId id="258" r:id="rId5"/>
    <p:sldId id="259" r:id="rId6"/>
    <p:sldId id="260" r:id="rId7"/>
    <p:sldId id="261" r:id="rId8"/>
    <p:sldId id="262" r:id="rId9"/>
    <p:sldId id="263" r:id="rId10"/>
    <p:sldId id="264" r:id="rId11"/>
    <p:sldId id="266" r:id="rId12"/>
    <p:sldId id="267" r:id="rId13"/>
    <p:sldId id="268" r:id="rId14"/>
    <p:sldId id="270" r:id="rId15"/>
    <p:sldId id="271" r:id="rId16"/>
    <p:sldId id="273" r:id="rId17"/>
    <p:sldId id="274" r:id="rId18"/>
    <p:sldId id="27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821"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E6171E64-FE02-4DE5-B72F-53C3706641C3}" type="datetimeFigureOut">
              <a:rPr lang="en-US" smtClean="0"/>
              <a:t>9/4/2024</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91F18EF7-BE1E-4ECB-84D4-67C2B4D8F095}"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292891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71E64-FE02-4DE5-B72F-53C3706641C3}"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193594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71E64-FE02-4DE5-B72F-53C3706641C3}"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9766448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71E64-FE02-4DE5-B72F-53C3706641C3}"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947460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71E64-FE02-4DE5-B72F-53C3706641C3}"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8138511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6171E64-FE02-4DE5-B72F-53C3706641C3}" type="datetimeFigureOut">
              <a:rPr lang="en-US" smtClean="0"/>
              <a:t>9/4/2024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282836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6171E64-FE02-4DE5-B72F-53C3706641C3}" type="datetimeFigureOut">
              <a:rPr lang="en-US" smtClean="0"/>
              <a:t>9/4/2024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9128452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71E64-FE02-4DE5-B72F-53C3706641C3}"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7967742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71E64-FE02-4DE5-B72F-53C3706641C3}"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2955590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71E64-FE02-4DE5-B72F-53C3706641C3}"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944603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71E64-FE02-4DE5-B72F-53C3706641C3}"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545127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171E64-FE02-4DE5-B72F-53C3706641C3}"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891674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171E64-FE02-4DE5-B72F-53C3706641C3}"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3274136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171E64-FE02-4DE5-B72F-53C3706641C3}" type="datetimeFigureOut">
              <a:rPr lang="en-US" smtClean="0"/>
              <a:t>9/4/2024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696650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171E64-FE02-4DE5-B72F-53C3706641C3}" type="datetimeFigureOut">
              <a:rPr lang="en-US" smtClean="0"/>
              <a:t>9/4/2024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743711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171E64-FE02-4DE5-B72F-53C3706641C3}" type="datetimeFigureOut">
              <a:rPr lang="en-US" smtClean="0"/>
              <a:t>9/4/2024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505640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71E64-FE02-4DE5-B72F-53C3706641C3}"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4293230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71E64-FE02-4DE5-B72F-53C3706641C3}"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61054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E6171E64-FE02-4DE5-B72F-53C3706641C3}" type="datetimeFigureOut">
              <a:rPr lang="en-US" smtClean="0"/>
              <a:t>9/4/2024</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91F18EF7-BE1E-4ECB-84D4-67C2B4D8F095}" type="slidenum">
              <a:rPr lang="en-US" smtClean="0"/>
              <a:t>‹#›</a:t>
            </a:fld>
            <a:endParaRPr lang="en-US"/>
          </a:p>
        </p:txBody>
      </p:sp>
    </p:spTree>
    <p:extLst>
      <p:ext uri="{BB962C8B-B14F-4D97-AF65-F5344CB8AC3E}">
        <p14:creationId xmlns:p14="http://schemas.microsoft.com/office/powerpoint/2010/main" val="445764717"/>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8.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jp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4" name="Picture 3" descr="A colorful light bulb with business icons">
            <a:extLst>
              <a:ext uri="{FF2B5EF4-FFF2-40B4-BE49-F238E27FC236}">
                <a16:creationId xmlns:a16="http://schemas.microsoft.com/office/drawing/2014/main" id="{8D3E59E3-AA04-300B-19B1-73BFC69D4721}"/>
              </a:ext>
            </a:extLst>
          </p:cNvPr>
          <p:cNvPicPr>
            <a:picLocks noChangeAspect="1"/>
          </p:cNvPicPr>
          <p:nvPr/>
        </p:nvPicPr>
        <p:blipFill>
          <a:blip r:embed="rId3">
            <a:duotone>
              <a:prstClr val="black"/>
              <a:prstClr val="white"/>
            </a:duotone>
          </a:blip>
          <a:srcRect l="9091" t="26948"/>
          <a:stretch/>
        </p:blipFill>
        <p:spPr>
          <a:xfrm>
            <a:off x="20" y="10"/>
            <a:ext cx="12191980" cy="6857990"/>
          </a:xfrm>
          <a:prstGeom prst="rect">
            <a:avLst/>
          </a:prstGeom>
        </p:spPr>
      </p:pic>
      <p:sp>
        <p:nvSpPr>
          <p:cNvPr id="14" name="Freeform 9">
            <a:extLst>
              <a:ext uri="{FF2B5EF4-FFF2-40B4-BE49-F238E27FC236}">
                <a16:creationId xmlns:a16="http://schemas.microsoft.com/office/drawing/2014/main" id="{9C1357D8-CFF5-447C-8BC6-2BC7C296A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8" y="2698990"/>
            <a:ext cx="11338098" cy="3612111"/>
          </a:xfrm>
          <a:custGeom>
            <a:avLst/>
            <a:gdLst>
              <a:gd name="connsiteX0" fmla="*/ 0 w 11329257"/>
              <a:gd name="connsiteY0" fmla="*/ 1672253 h 3112578"/>
              <a:gd name="connsiteX1" fmla="*/ 11201741 w 11329257"/>
              <a:gd name="connsiteY1" fmla="*/ 0 h 3112578"/>
              <a:gd name="connsiteX2" fmla="*/ 11329257 w 11329257"/>
              <a:gd name="connsiteY2" fmla="*/ 2508571 h 3112578"/>
              <a:gd name="connsiteX3" fmla="*/ 0 w 11329257"/>
              <a:gd name="connsiteY3" fmla="*/ 3112578 h 3112578"/>
              <a:gd name="connsiteX4" fmla="*/ 0 w 11329257"/>
              <a:gd name="connsiteY4" fmla="*/ 1672253 h 3112578"/>
              <a:gd name="connsiteX0" fmla="*/ 8467 w 11329257"/>
              <a:gd name="connsiteY0" fmla="*/ 994919 h 3112578"/>
              <a:gd name="connsiteX1" fmla="*/ 11201741 w 11329257"/>
              <a:gd name="connsiteY1" fmla="*/ 0 h 3112578"/>
              <a:gd name="connsiteX2" fmla="*/ 11329257 w 11329257"/>
              <a:gd name="connsiteY2" fmla="*/ 2508571 h 3112578"/>
              <a:gd name="connsiteX3" fmla="*/ 0 w 11329257"/>
              <a:gd name="connsiteY3" fmla="*/ 3112578 h 3112578"/>
              <a:gd name="connsiteX4" fmla="*/ 8467 w 11329257"/>
              <a:gd name="connsiteY4" fmla="*/ 994919 h 3112578"/>
              <a:gd name="connsiteX0" fmla="*/ 814 w 11330070"/>
              <a:gd name="connsiteY0" fmla="*/ 732453 h 3112578"/>
              <a:gd name="connsiteX1" fmla="*/ 11202554 w 11330070"/>
              <a:gd name="connsiteY1" fmla="*/ 0 h 3112578"/>
              <a:gd name="connsiteX2" fmla="*/ 11330070 w 11330070"/>
              <a:gd name="connsiteY2" fmla="*/ 2508571 h 3112578"/>
              <a:gd name="connsiteX3" fmla="*/ 813 w 11330070"/>
              <a:gd name="connsiteY3" fmla="*/ 3112578 h 3112578"/>
              <a:gd name="connsiteX4" fmla="*/ 814 w 11330070"/>
              <a:gd name="connsiteY4" fmla="*/ 732453 h 3112578"/>
              <a:gd name="connsiteX0" fmla="*/ 375 w 11338098"/>
              <a:gd name="connsiteY0" fmla="*/ 622387 h 3112578"/>
              <a:gd name="connsiteX1" fmla="*/ 11210582 w 11338098"/>
              <a:gd name="connsiteY1" fmla="*/ 0 h 3112578"/>
              <a:gd name="connsiteX2" fmla="*/ 11338098 w 11338098"/>
              <a:gd name="connsiteY2" fmla="*/ 2508571 h 3112578"/>
              <a:gd name="connsiteX3" fmla="*/ 8841 w 11338098"/>
              <a:gd name="connsiteY3" fmla="*/ 3112578 h 3112578"/>
              <a:gd name="connsiteX4" fmla="*/ 375 w 11338098"/>
              <a:gd name="connsiteY4" fmla="*/ 622387 h 3112578"/>
              <a:gd name="connsiteX0" fmla="*/ 375 w 11338098"/>
              <a:gd name="connsiteY0" fmla="*/ 1020320 h 3510511"/>
              <a:gd name="connsiteX1" fmla="*/ 11176715 w 11338098"/>
              <a:gd name="connsiteY1" fmla="*/ 0 h 3510511"/>
              <a:gd name="connsiteX2" fmla="*/ 11338098 w 11338098"/>
              <a:gd name="connsiteY2" fmla="*/ 2906504 h 3510511"/>
              <a:gd name="connsiteX3" fmla="*/ 8841 w 11338098"/>
              <a:gd name="connsiteY3" fmla="*/ 3510511 h 3510511"/>
              <a:gd name="connsiteX4" fmla="*/ 375 w 11338098"/>
              <a:gd name="connsiteY4" fmla="*/ 1020320 h 3510511"/>
              <a:gd name="connsiteX0" fmla="*/ 375 w 11338098"/>
              <a:gd name="connsiteY0" fmla="*/ 664720 h 3510511"/>
              <a:gd name="connsiteX1" fmla="*/ 11176715 w 11338098"/>
              <a:gd name="connsiteY1" fmla="*/ 0 h 3510511"/>
              <a:gd name="connsiteX2" fmla="*/ 11338098 w 11338098"/>
              <a:gd name="connsiteY2" fmla="*/ 2906504 h 3510511"/>
              <a:gd name="connsiteX3" fmla="*/ 8841 w 11338098"/>
              <a:gd name="connsiteY3" fmla="*/ 3510511 h 3510511"/>
              <a:gd name="connsiteX4" fmla="*/ 375 w 11338098"/>
              <a:gd name="connsiteY4" fmla="*/ 664720 h 3510511"/>
              <a:gd name="connsiteX0" fmla="*/ 375 w 11338098"/>
              <a:gd name="connsiteY0" fmla="*/ 605454 h 3510511"/>
              <a:gd name="connsiteX1" fmla="*/ 11176715 w 11338098"/>
              <a:gd name="connsiteY1" fmla="*/ 0 h 3510511"/>
              <a:gd name="connsiteX2" fmla="*/ 11338098 w 11338098"/>
              <a:gd name="connsiteY2" fmla="*/ 2906504 h 3510511"/>
              <a:gd name="connsiteX3" fmla="*/ 8841 w 11338098"/>
              <a:gd name="connsiteY3" fmla="*/ 3510511 h 3510511"/>
              <a:gd name="connsiteX4" fmla="*/ 375 w 11338098"/>
              <a:gd name="connsiteY4" fmla="*/ 605454 h 3510511"/>
              <a:gd name="connsiteX0" fmla="*/ 375 w 11338098"/>
              <a:gd name="connsiteY0" fmla="*/ 707054 h 3612111"/>
              <a:gd name="connsiteX1" fmla="*/ 11176715 w 11338098"/>
              <a:gd name="connsiteY1" fmla="*/ 0 h 3612111"/>
              <a:gd name="connsiteX2" fmla="*/ 11338098 w 11338098"/>
              <a:gd name="connsiteY2" fmla="*/ 3008104 h 3612111"/>
              <a:gd name="connsiteX3" fmla="*/ 8841 w 11338098"/>
              <a:gd name="connsiteY3" fmla="*/ 3612111 h 3612111"/>
              <a:gd name="connsiteX4" fmla="*/ 375 w 11338098"/>
              <a:gd name="connsiteY4" fmla="*/ 707054 h 3612111"/>
              <a:gd name="connsiteX0" fmla="*/ 375 w 11338098"/>
              <a:gd name="connsiteY0" fmla="*/ 571588 h 3612111"/>
              <a:gd name="connsiteX1" fmla="*/ 11176715 w 11338098"/>
              <a:gd name="connsiteY1" fmla="*/ 0 h 3612111"/>
              <a:gd name="connsiteX2" fmla="*/ 11338098 w 11338098"/>
              <a:gd name="connsiteY2" fmla="*/ 3008104 h 3612111"/>
              <a:gd name="connsiteX3" fmla="*/ 8841 w 11338098"/>
              <a:gd name="connsiteY3" fmla="*/ 3612111 h 3612111"/>
              <a:gd name="connsiteX4" fmla="*/ 375 w 11338098"/>
              <a:gd name="connsiteY4" fmla="*/ 571588 h 3612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38098" h="3612111">
                <a:moveTo>
                  <a:pt x="375" y="571588"/>
                </a:moveTo>
                <a:lnTo>
                  <a:pt x="11176715" y="0"/>
                </a:lnTo>
                <a:lnTo>
                  <a:pt x="11338098" y="3008104"/>
                </a:lnTo>
                <a:lnTo>
                  <a:pt x="8841" y="3612111"/>
                </a:lnTo>
                <a:cubicBezTo>
                  <a:pt x="11663" y="2906225"/>
                  <a:pt x="-2447" y="1277474"/>
                  <a:pt x="375" y="571588"/>
                </a:cubicBezTo>
                <a:close/>
              </a:path>
            </a:pathLst>
          </a:custGeom>
          <a:solidFill>
            <a:schemeClr val="accent1">
              <a:alpha val="82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3E395E7-B340-DF7C-9884-5DE0482C9ED5}"/>
              </a:ext>
            </a:extLst>
          </p:cNvPr>
          <p:cNvSpPr>
            <a:spLocks noGrp="1"/>
          </p:cNvSpPr>
          <p:nvPr>
            <p:ph type="ctrTitle"/>
          </p:nvPr>
        </p:nvSpPr>
        <p:spPr>
          <a:xfrm rot="21420000">
            <a:off x="496980" y="3221623"/>
            <a:ext cx="10264470" cy="1250066"/>
          </a:xfrm>
        </p:spPr>
        <p:txBody>
          <a:bodyPr>
            <a:normAutofit/>
          </a:bodyPr>
          <a:lstStyle/>
          <a:p>
            <a:r>
              <a:rPr lang="en-US" sz="3800" b="1" spc="600">
                <a:solidFill>
                  <a:schemeClr val="bg1"/>
                </a:solidFill>
                <a:highlight>
                  <a:srgbClr val="FF0000"/>
                </a:highlight>
                <a:latin typeface="Aptos ExtraBold" panose="020F0502020204030204" pitchFamily="34" charset="0"/>
                <a:cs typeface="Aharoni" panose="02010803020104030203" pitchFamily="2" charset="-79"/>
              </a:rPr>
              <a:t>Zomato–Restaurants Analysis</a:t>
            </a:r>
          </a:p>
        </p:txBody>
      </p:sp>
      <p:sp>
        <p:nvSpPr>
          <p:cNvPr id="16" name="5-Point Star 12">
            <a:extLst>
              <a:ext uri="{FF2B5EF4-FFF2-40B4-BE49-F238E27FC236}">
                <a16:creationId xmlns:a16="http://schemas.microsoft.com/office/drawing/2014/main" id="{0ECA4D4C-2352-400C-9653-EB58F3512C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304576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red circle with white text&#10;&#10;Description automatically generated">
            <a:extLst>
              <a:ext uri="{FF2B5EF4-FFF2-40B4-BE49-F238E27FC236}">
                <a16:creationId xmlns:a16="http://schemas.microsoft.com/office/drawing/2014/main" id="{744BB212-0EA2-A07E-2D13-7777C80EE58C}"/>
              </a:ext>
            </a:extLst>
          </p:cNvPr>
          <p:cNvPicPr>
            <a:picLocks noChangeAspect="1"/>
          </p:cNvPicPr>
          <p:nvPr/>
        </p:nvPicPr>
        <p:blipFill>
          <a:blip r:embed="rId2"/>
          <a:srcRect l="10865" r="11797"/>
          <a:stretch/>
        </p:blipFill>
        <p:spPr>
          <a:xfrm>
            <a:off x="528573" y="1555058"/>
            <a:ext cx="2849586" cy="2849586"/>
          </a:xfrm>
          <a:custGeom>
            <a:avLst/>
            <a:gdLst/>
            <a:ahLst/>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p:spPr>
      </p:pic>
      <p:pic>
        <p:nvPicPr>
          <p:cNvPr id="11" name="Picture 10" descr="A pie chart with numbers and a green circle&#10;&#10;Description automatically generated">
            <a:extLst>
              <a:ext uri="{FF2B5EF4-FFF2-40B4-BE49-F238E27FC236}">
                <a16:creationId xmlns:a16="http://schemas.microsoft.com/office/drawing/2014/main" id="{6B9C5AEC-6293-569A-FB50-201ECE10C8C3}"/>
              </a:ext>
            </a:extLst>
          </p:cNvPr>
          <p:cNvPicPr>
            <a:picLocks noChangeAspect="1"/>
          </p:cNvPicPr>
          <p:nvPr/>
        </p:nvPicPr>
        <p:blipFill>
          <a:blip r:embed="rId3"/>
          <a:srcRect l="11420" r="7099" b="1"/>
          <a:stretch/>
        </p:blipFill>
        <p:spPr>
          <a:xfrm>
            <a:off x="4173496" y="1555058"/>
            <a:ext cx="2849586" cy="2849586"/>
          </a:xfrm>
          <a:custGeom>
            <a:avLst/>
            <a:gdLst/>
            <a:ahLst/>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p:spPr>
      </p:pic>
      <p:pic>
        <p:nvPicPr>
          <p:cNvPr id="9" name="Picture 8" descr="A graph with numbers and a circle&#10;&#10;Description automatically generated">
            <a:extLst>
              <a:ext uri="{FF2B5EF4-FFF2-40B4-BE49-F238E27FC236}">
                <a16:creationId xmlns:a16="http://schemas.microsoft.com/office/drawing/2014/main" id="{F6793C98-465B-4DCD-019D-38534E4DB7B7}"/>
              </a:ext>
            </a:extLst>
          </p:cNvPr>
          <p:cNvPicPr>
            <a:picLocks noChangeAspect="1"/>
          </p:cNvPicPr>
          <p:nvPr/>
        </p:nvPicPr>
        <p:blipFill>
          <a:blip r:embed="rId4"/>
          <a:srcRect l="19656" r="13762" b="-2"/>
          <a:stretch/>
        </p:blipFill>
        <p:spPr>
          <a:xfrm>
            <a:off x="7818419" y="1477237"/>
            <a:ext cx="2849586" cy="2849586"/>
          </a:xfrm>
          <a:custGeom>
            <a:avLst/>
            <a:gdLst/>
            <a:ahLst/>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p:spPr>
      </p:pic>
      <p:sp>
        <p:nvSpPr>
          <p:cNvPr id="12" name="TextBox 11">
            <a:extLst>
              <a:ext uri="{FF2B5EF4-FFF2-40B4-BE49-F238E27FC236}">
                <a16:creationId xmlns:a16="http://schemas.microsoft.com/office/drawing/2014/main" id="{577A5AE3-B76E-FB49-8BCB-BCA76B2F7A65}"/>
              </a:ext>
            </a:extLst>
          </p:cNvPr>
          <p:cNvSpPr txBox="1"/>
          <p:nvPr/>
        </p:nvSpPr>
        <p:spPr>
          <a:xfrm>
            <a:off x="7818419" y="1060314"/>
            <a:ext cx="2957209" cy="307777"/>
          </a:xfrm>
          <a:prstGeom prst="rect">
            <a:avLst/>
          </a:prstGeom>
          <a:noFill/>
        </p:spPr>
        <p:txBody>
          <a:bodyPr wrap="square" rtlCol="0">
            <a:spAutoFit/>
          </a:bodyPr>
          <a:lstStyle/>
          <a:p>
            <a:pPr algn="ctr"/>
            <a:r>
              <a:rPr lang="en-US" sz="1400" b="1" dirty="0">
                <a:latin typeface="Calibri" panose="020F0502020204030204" pitchFamily="34" charset="0"/>
                <a:cs typeface="Calibri" panose="020F0502020204030204" pitchFamily="34" charset="0"/>
              </a:rPr>
              <a:t>Restaurants – Delivering Food Online </a:t>
            </a:r>
          </a:p>
        </p:txBody>
      </p:sp>
      <p:sp>
        <p:nvSpPr>
          <p:cNvPr id="14" name="TextBox 13">
            <a:extLst>
              <a:ext uri="{FF2B5EF4-FFF2-40B4-BE49-F238E27FC236}">
                <a16:creationId xmlns:a16="http://schemas.microsoft.com/office/drawing/2014/main" id="{E9A99008-3EA6-69D5-78B8-ADB98F73FF9D}"/>
              </a:ext>
            </a:extLst>
          </p:cNvPr>
          <p:cNvSpPr txBox="1"/>
          <p:nvPr/>
        </p:nvSpPr>
        <p:spPr>
          <a:xfrm>
            <a:off x="194553" y="963744"/>
            <a:ext cx="3287949" cy="523220"/>
          </a:xfrm>
          <a:prstGeom prst="rect">
            <a:avLst/>
          </a:prstGeom>
          <a:noFill/>
        </p:spPr>
        <p:txBody>
          <a:bodyPr wrap="square">
            <a:spAutoFit/>
          </a:bodyPr>
          <a:lstStyle/>
          <a:p>
            <a:pPr algn="ctr"/>
            <a:r>
              <a:rPr lang="en-US" sz="1400" b="1" dirty="0">
                <a:latin typeface="Calibri" panose="020F0502020204030204" pitchFamily="34" charset="0"/>
                <a:cs typeface="Calibri" panose="020F0502020204030204" pitchFamily="34" charset="0"/>
              </a:rPr>
              <a:t>Restaurants – Delivering Food Online as of Today</a:t>
            </a:r>
          </a:p>
        </p:txBody>
      </p:sp>
      <p:sp>
        <p:nvSpPr>
          <p:cNvPr id="17" name="TextBox 16">
            <a:extLst>
              <a:ext uri="{FF2B5EF4-FFF2-40B4-BE49-F238E27FC236}">
                <a16:creationId xmlns:a16="http://schemas.microsoft.com/office/drawing/2014/main" id="{00EB464F-1B11-70B4-56E9-A29361753606}"/>
              </a:ext>
            </a:extLst>
          </p:cNvPr>
          <p:cNvSpPr txBox="1"/>
          <p:nvPr/>
        </p:nvSpPr>
        <p:spPr>
          <a:xfrm>
            <a:off x="3556696" y="1060313"/>
            <a:ext cx="4083185" cy="307777"/>
          </a:xfrm>
          <a:prstGeom prst="rect">
            <a:avLst/>
          </a:prstGeom>
          <a:noFill/>
        </p:spPr>
        <p:txBody>
          <a:bodyPr wrap="square">
            <a:spAutoFit/>
          </a:bodyPr>
          <a:lstStyle/>
          <a:p>
            <a:pPr algn="ctr"/>
            <a:r>
              <a:rPr lang="en-US" sz="1400" b="1" dirty="0">
                <a:latin typeface="Calibri" panose="020F0502020204030204" pitchFamily="34" charset="0"/>
                <a:cs typeface="Calibri" panose="020F0502020204030204" pitchFamily="34" charset="0"/>
              </a:rPr>
              <a:t>Restaurants – Table booking </a:t>
            </a:r>
          </a:p>
        </p:txBody>
      </p:sp>
    </p:spTree>
    <p:extLst>
      <p:ext uri="{BB962C8B-B14F-4D97-AF65-F5344CB8AC3E}">
        <p14:creationId xmlns:p14="http://schemas.microsoft.com/office/powerpoint/2010/main" val="36288539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770B4CD-535A-4FF2-B700-8C40F0031E9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2" name="Group 11">
            <a:extLst>
              <a:ext uri="{FF2B5EF4-FFF2-40B4-BE49-F238E27FC236}">
                <a16:creationId xmlns:a16="http://schemas.microsoft.com/office/drawing/2014/main" id="{42AB5EEF-5DB7-47EA-BB55-DC7DAC8A68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397" y="0"/>
            <a:ext cx="12005350" cy="6644081"/>
            <a:chOff x="-25397" y="0"/>
            <a:chExt cx="12005350" cy="6644081"/>
          </a:xfrm>
        </p:grpSpPr>
        <p:sp useBgFill="1">
          <p:nvSpPr>
            <p:cNvPr id="13" name="Rectangle 12">
              <a:extLst>
                <a:ext uri="{FF2B5EF4-FFF2-40B4-BE49-F238E27FC236}">
                  <a16:creationId xmlns:a16="http://schemas.microsoft.com/office/drawing/2014/main" id="{2D031218-C353-46BE-8BA0-03B929089E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Freeform 11">
              <a:extLst>
                <a:ext uri="{FF2B5EF4-FFF2-40B4-BE49-F238E27FC236}">
                  <a16:creationId xmlns:a16="http://schemas.microsoft.com/office/drawing/2014/main" id="{63018239-79C0-4159-AE08-A6113D9AD9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15" name="Rectangle 14">
              <a:extLst>
                <a:ext uri="{FF2B5EF4-FFF2-40B4-BE49-F238E27FC236}">
                  <a16:creationId xmlns:a16="http://schemas.microsoft.com/office/drawing/2014/main" id="{A68094AE-62A3-4DD8-B617-758BE447B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17" name="Rectangle 16">
            <a:extLst>
              <a:ext uri="{FF2B5EF4-FFF2-40B4-BE49-F238E27FC236}">
                <a16:creationId xmlns:a16="http://schemas.microsoft.com/office/drawing/2014/main" id="{4ED2C424-5870-46BF-B77E-0C113783BC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332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4B75501-2C4C-44D8-A541-FA33D7EF15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D3FEB0C-7DC6-FD5D-7226-6DBEBC7699B3}"/>
              </a:ext>
            </a:extLst>
          </p:cNvPr>
          <p:cNvPicPr>
            <a:picLocks noChangeAspect="1"/>
          </p:cNvPicPr>
          <p:nvPr/>
        </p:nvPicPr>
        <p:blipFill>
          <a:blip r:embed="rId4"/>
          <a:stretch>
            <a:fillRect/>
          </a:stretch>
        </p:blipFill>
        <p:spPr>
          <a:xfrm>
            <a:off x="1374758" y="643467"/>
            <a:ext cx="9442484" cy="5571066"/>
          </a:xfrm>
          <a:prstGeom prst="rect">
            <a:avLst/>
          </a:prstGeom>
        </p:spPr>
      </p:pic>
    </p:spTree>
    <p:extLst>
      <p:ext uri="{BB962C8B-B14F-4D97-AF65-F5344CB8AC3E}">
        <p14:creationId xmlns:p14="http://schemas.microsoft.com/office/powerpoint/2010/main" val="1457110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770B4CD-535A-4FF2-B700-8C40F0031E9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2" name="Group 11">
            <a:extLst>
              <a:ext uri="{FF2B5EF4-FFF2-40B4-BE49-F238E27FC236}">
                <a16:creationId xmlns:a16="http://schemas.microsoft.com/office/drawing/2014/main" id="{42AB5EEF-5DB7-47EA-BB55-DC7DAC8A68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397" y="0"/>
            <a:ext cx="12005350" cy="6644081"/>
            <a:chOff x="-25397" y="0"/>
            <a:chExt cx="12005350" cy="6644081"/>
          </a:xfrm>
        </p:grpSpPr>
        <p:sp useBgFill="1">
          <p:nvSpPr>
            <p:cNvPr id="13" name="Rectangle 12">
              <a:extLst>
                <a:ext uri="{FF2B5EF4-FFF2-40B4-BE49-F238E27FC236}">
                  <a16:creationId xmlns:a16="http://schemas.microsoft.com/office/drawing/2014/main" id="{2D031218-C353-46BE-8BA0-03B929089E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Freeform 11">
              <a:extLst>
                <a:ext uri="{FF2B5EF4-FFF2-40B4-BE49-F238E27FC236}">
                  <a16:creationId xmlns:a16="http://schemas.microsoft.com/office/drawing/2014/main" id="{63018239-79C0-4159-AE08-A6113D9AD9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15" name="Rectangle 14">
              <a:extLst>
                <a:ext uri="{FF2B5EF4-FFF2-40B4-BE49-F238E27FC236}">
                  <a16:creationId xmlns:a16="http://schemas.microsoft.com/office/drawing/2014/main" id="{A68094AE-62A3-4DD8-B617-758BE447B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17" name="Rectangle 16">
            <a:extLst>
              <a:ext uri="{FF2B5EF4-FFF2-40B4-BE49-F238E27FC236}">
                <a16:creationId xmlns:a16="http://schemas.microsoft.com/office/drawing/2014/main" id="{4ED2C424-5870-46BF-B77E-0C113783BC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C4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4B75501-2C4C-44D8-A541-FA33D7EF15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C3D3DA7F-9A78-EA61-EC09-C8B5DC5A175A}"/>
              </a:ext>
            </a:extLst>
          </p:cNvPr>
          <p:cNvPicPr>
            <a:picLocks noChangeAspect="1"/>
          </p:cNvPicPr>
          <p:nvPr/>
        </p:nvPicPr>
        <p:blipFill>
          <a:blip r:embed="rId4"/>
          <a:stretch>
            <a:fillRect/>
          </a:stretch>
        </p:blipFill>
        <p:spPr>
          <a:xfrm>
            <a:off x="1187572" y="643467"/>
            <a:ext cx="9816855" cy="5571066"/>
          </a:xfrm>
          <a:prstGeom prst="rect">
            <a:avLst/>
          </a:prstGeom>
        </p:spPr>
      </p:pic>
    </p:spTree>
    <p:extLst>
      <p:ext uri="{BB962C8B-B14F-4D97-AF65-F5344CB8AC3E}">
        <p14:creationId xmlns:p14="http://schemas.microsoft.com/office/powerpoint/2010/main" val="1728034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770B4CD-535A-4FF2-B700-8C40F0031E9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2" name="Group 11">
            <a:extLst>
              <a:ext uri="{FF2B5EF4-FFF2-40B4-BE49-F238E27FC236}">
                <a16:creationId xmlns:a16="http://schemas.microsoft.com/office/drawing/2014/main" id="{42AB5EEF-5DB7-47EA-BB55-DC7DAC8A68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397" y="0"/>
            <a:ext cx="12005350" cy="6644081"/>
            <a:chOff x="-25397" y="0"/>
            <a:chExt cx="12005350" cy="6644081"/>
          </a:xfrm>
        </p:grpSpPr>
        <p:sp useBgFill="1">
          <p:nvSpPr>
            <p:cNvPr id="13" name="Rectangle 12">
              <a:extLst>
                <a:ext uri="{FF2B5EF4-FFF2-40B4-BE49-F238E27FC236}">
                  <a16:creationId xmlns:a16="http://schemas.microsoft.com/office/drawing/2014/main" id="{2D031218-C353-46BE-8BA0-03B929089E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Freeform 11">
              <a:extLst>
                <a:ext uri="{FF2B5EF4-FFF2-40B4-BE49-F238E27FC236}">
                  <a16:creationId xmlns:a16="http://schemas.microsoft.com/office/drawing/2014/main" id="{63018239-79C0-4159-AE08-A6113D9AD9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15" name="Rectangle 14">
              <a:extLst>
                <a:ext uri="{FF2B5EF4-FFF2-40B4-BE49-F238E27FC236}">
                  <a16:creationId xmlns:a16="http://schemas.microsoft.com/office/drawing/2014/main" id="{A68094AE-62A3-4DD8-B617-758BE447B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17" name="Picture 16">
            <a:extLst>
              <a:ext uri="{FF2B5EF4-FFF2-40B4-BE49-F238E27FC236}">
                <a16:creationId xmlns:a16="http://schemas.microsoft.com/office/drawing/2014/main" id="{9F5E1885-4B77-4930-AF94-83DC34F516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9" name="Rectangle 18">
            <a:extLst>
              <a:ext uri="{FF2B5EF4-FFF2-40B4-BE49-F238E27FC236}">
                <a16:creationId xmlns:a16="http://schemas.microsoft.com/office/drawing/2014/main" id="{12CED8F1-A066-4193-A0C6-FA32AABA2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Rectangle 20">
            <a:extLst>
              <a:ext uri="{FF2B5EF4-FFF2-40B4-BE49-F238E27FC236}">
                <a16:creationId xmlns:a16="http://schemas.microsoft.com/office/drawing/2014/main" id="{6FC2AD83-6F23-413C-AD90-9F32AF8275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28" y="6581"/>
            <a:ext cx="11741281" cy="56002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C4D997D-4D3B-57B7-9EF4-14583434B709}"/>
              </a:ext>
            </a:extLst>
          </p:cNvPr>
          <p:cNvPicPr>
            <a:picLocks noChangeAspect="1"/>
          </p:cNvPicPr>
          <p:nvPr/>
        </p:nvPicPr>
        <p:blipFill>
          <a:blip r:embed="rId4"/>
          <a:stretch>
            <a:fillRect/>
          </a:stretch>
        </p:blipFill>
        <p:spPr>
          <a:xfrm>
            <a:off x="643467" y="885192"/>
            <a:ext cx="10439216" cy="3836411"/>
          </a:xfrm>
          <a:prstGeom prst="rect">
            <a:avLst/>
          </a:prstGeom>
        </p:spPr>
      </p:pic>
      <p:sp>
        <p:nvSpPr>
          <p:cNvPr id="23" name="Rectangle 22">
            <a:extLst>
              <a:ext uri="{FF2B5EF4-FFF2-40B4-BE49-F238E27FC236}">
                <a16:creationId xmlns:a16="http://schemas.microsoft.com/office/drawing/2014/main" id="{7367BE40-CEB0-42C0-A019-83612A9D1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527" y="6581"/>
            <a:ext cx="5051254" cy="5600215"/>
          </a:xfrm>
          <a:prstGeom prst="rect">
            <a:avLst/>
          </a:prstGeom>
          <a:gradFill flip="none" rotWithShape="1">
            <a:gsLst>
              <a:gs pos="0">
                <a:schemeClr val="tx1">
                  <a:alpha val="0"/>
                </a:schemeClr>
              </a:gs>
              <a:gs pos="54900">
                <a:srgbClr val="000000">
                  <a:alpha val="10000"/>
                </a:srgbClr>
              </a:gs>
              <a:gs pos="100000">
                <a:schemeClr val="tx1">
                  <a:alpha val="3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3A1CF79-E584-4525-AB80-C5E826445E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80499" y="0"/>
            <a:ext cx="5051254" cy="5600215"/>
          </a:xfrm>
          <a:prstGeom prst="rect">
            <a:avLst/>
          </a:prstGeom>
          <a:gradFill flip="none" rotWithShape="1">
            <a:gsLst>
              <a:gs pos="0">
                <a:schemeClr val="tx1">
                  <a:alpha val="0"/>
                </a:schemeClr>
              </a:gs>
              <a:gs pos="54900">
                <a:srgbClr val="000000">
                  <a:alpha val="10000"/>
                </a:srgbClr>
              </a:gs>
              <a:gs pos="100000">
                <a:schemeClr val="tx1">
                  <a:alpha val="3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DFF68DC-7619-4C0C-B291-0018372D2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600215"/>
            <a:ext cx="1173175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Freeform 9">
            <a:extLst>
              <a:ext uri="{FF2B5EF4-FFF2-40B4-BE49-F238E27FC236}">
                <a16:creationId xmlns:a16="http://schemas.microsoft.com/office/drawing/2014/main" id="{5003435F-4995-49A0-9B3D-4955D2822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63766"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6" name="TextBox 5">
            <a:extLst>
              <a:ext uri="{FF2B5EF4-FFF2-40B4-BE49-F238E27FC236}">
                <a16:creationId xmlns:a16="http://schemas.microsoft.com/office/drawing/2014/main" id="{C48BEC43-E416-6B50-9C98-351F1C2786B4}"/>
              </a:ext>
            </a:extLst>
          </p:cNvPr>
          <p:cNvSpPr txBox="1"/>
          <p:nvPr/>
        </p:nvSpPr>
        <p:spPr>
          <a:xfrm>
            <a:off x="643467" y="301557"/>
            <a:ext cx="4089025" cy="461665"/>
          </a:xfrm>
          <a:prstGeom prst="rect">
            <a:avLst/>
          </a:prstGeom>
          <a:noFill/>
        </p:spPr>
        <p:txBody>
          <a:bodyPr wrap="square" rtlCol="0">
            <a:spAutoFit/>
          </a:bodyPr>
          <a:lstStyle/>
          <a:p>
            <a:r>
              <a:rPr lang="en-US" sz="2400" b="1" i="1" dirty="0">
                <a:solidFill>
                  <a:srgbClr val="FF0000"/>
                </a:solidFill>
                <a:latin typeface="Calibri" panose="020F0502020204030204" pitchFamily="34" charset="0"/>
                <a:cs typeface="Calibri" panose="020F0502020204030204" pitchFamily="34" charset="0"/>
              </a:rPr>
              <a:t>Excel - </a:t>
            </a:r>
            <a:r>
              <a:rPr lang="en-US" sz="2400" b="1" i="1" dirty="0">
                <a:solidFill>
                  <a:schemeClr val="bg1"/>
                </a:solidFill>
                <a:latin typeface="Calibri" panose="020F0502020204030204" pitchFamily="34" charset="0"/>
                <a:cs typeface="Calibri" panose="020F0502020204030204" pitchFamily="34" charset="0"/>
              </a:rPr>
              <a:t>Dashboard</a:t>
            </a:r>
          </a:p>
        </p:txBody>
      </p:sp>
    </p:spTree>
    <p:extLst>
      <p:ext uri="{BB962C8B-B14F-4D97-AF65-F5344CB8AC3E}">
        <p14:creationId xmlns:p14="http://schemas.microsoft.com/office/powerpoint/2010/main" val="6427987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770B4CD-535A-4FF2-B700-8C40F0031E9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2" name="Group 11">
            <a:extLst>
              <a:ext uri="{FF2B5EF4-FFF2-40B4-BE49-F238E27FC236}">
                <a16:creationId xmlns:a16="http://schemas.microsoft.com/office/drawing/2014/main" id="{42AB5EEF-5DB7-47EA-BB55-DC7DAC8A68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397" y="0"/>
            <a:ext cx="12005350" cy="6644081"/>
            <a:chOff x="-25397" y="0"/>
            <a:chExt cx="12005350" cy="6644081"/>
          </a:xfrm>
        </p:grpSpPr>
        <p:sp useBgFill="1">
          <p:nvSpPr>
            <p:cNvPr id="13" name="Rectangle 12">
              <a:extLst>
                <a:ext uri="{FF2B5EF4-FFF2-40B4-BE49-F238E27FC236}">
                  <a16:creationId xmlns:a16="http://schemas.microsoft.com/office/drawing/2014/main" id="{2D031218-C353-46BE-8BA0-03B929089E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Freeform 11">
              <a:extLst>
                <a:ext uri="{FF2B5EF4-FFF2-40B4-BE49-F238E27FC236}">
                  <a16:creationId xmlns:a16="http://schemas.microsoft.com/office/drawing/2014/main" id="{63018239-79C0-4159-AE08-A6113D9AD9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15" name="Rectangle 14">
              <a:extLst>
                <a:ext uri="{FF2B5EF4-FFF2-40B4-BE49-F238E27FC236}">
                  <a16:creationId xmlns:a16="http://schemas.microsoft.com/office/drawing/2014/main" id="{A68094AE-62A3-4DD8-B617-758BE447B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17" name="Picture 16">
            <a:extLst>
              <a:ext uri="{FF2B5EF4-FFF2-40B4-BE49-F238E27FC236}">
                <a16:creationId xmlns:a16="http://schemas.microsoft.com/office/drawing/2014/main" id="{9F5E1885-4B77-4930-AF94-83DC34F516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9" name="Rectangle 18">
            <a:extLst>
              <a:ext uri="{FF2B5EF4-FFF2-40B4-BE49-F238E27FC236}">
                <a16:creationId xmlns:a16="http://schemas.microsoft.com/office/drawing/2014/main" id="{12CED8F1-A066-4193-A0C6-FA32AABA2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Rectangle 20">
            <a:extLst>
              <a:ext uri="{FF2B5EF4-FFF2-40B4-BE49-F238E27FC236}">
                <a16:creationId xmlns:a16="http://schemas.microsoft.com/office/drawing/2014/main" id="{6FC2AD83-6F23-413C-AD90-9F32AF8275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28" y="6581"/>
            <a:ext cx="11741281" cy="56002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367BE40-CEB0-42C0-A019-83612A9D1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527" y="6581"/>
            <a:ext cx="5051254" cy="5600215"/>
          </a:xfrm>
          <a:prstGeom prst="rect">
            <a:avLst/>
          </a:prstGeom>
          <a:gradFill flip="none" rotWithShape="1">
            <a:gsLst>
              <a:gs pos="0">
                <a:schemeClr val="tx1">
                  <a:alpha val="0"/>
                </a:schemeClr>
              </a:gs>
              <a:gs pos="54900">
                <a:srgbClr val="000000">
                  <a:alpha val="10000"/>
                </a:srgbClr>
              </a:gs>
              <a:gs pos="100000">
                <a:schemeClr val="tx1">
                  <a:alpha val="3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3A1CF79-E584-4525-AB80-C5E826445E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80499" y="0"/>
            <a:ext cx="5051254" cy="5600215"/>
          </a:xfrm>
          <a:prstGeom prst="rect">
            <a:avLst/>
          </a:prstGeom>
          <a:gradFill flip="none" rotWithShape="1">
            <a:gsLst>
              <a:gs pos="0">
                <a:schemeClr val="tx1">
                  <a:alpha val="0"/>
                </a:schemeClr>
              </a:gs>
              <a:gs pos="54900">
                <a:srgbClr val="000000">
                  <a:alpha val="10000"/>
                </a:srgbClr>
              </a:gs>
              <a:gs pos="100000">
                <a:schemeClr val="tx1">
                  <a:alpha val="3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DFF68DC-7619-4C0C-B291-0018372D2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600215"/>
            <a:ext cx="1173175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Freeform 9">
            <a:extLst>
              <a:ext uri="{FF2B5EF4-FFF2-40B4-BE49-F238E27FC236}">
                <a16:creationId xmlns:a16="http://schemas.microsoft.com/office/drawing/2014/main" id="{5003435F-4995-49A0-9B3D-4955D2822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63766"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6" name="TextBox 5">
            <a:extLst>
              <a:ext uri="{FF2B5EF4-FFF2-40B4-BE49-F238E27FC236}">
                <a16:creationId xmlns:a16="http://schemas.microsoft.com/office/drawing/2014/main" id="{C48BEC43-E416-6B50-9C98-351F1C2786B4}"/>
              </a:ext>
            </a:extLst>
          </p:cNvPr>
          <p:cNvSpPr txBox="1"/>
          <p:nvPr/>
        </p:nvSpPr>
        <p:spPr>
          <a:xfrm>
            <a:off x="643467" y="301557"/>
            <a:ext cx="4089025" cy="461665"/>
          </a:xfrm>
          <a:prstGeom prst="rect">
            <a:avLst/>
          </a:prstGeom>
          <a:noFill/>
        </p:spPr>
        <p:txBody>
          <a:bodyPr wrap="square" rtlCol="0">
            <a:spAutoFit/>
          </a:bodyPr>
          <a:lstStyle/>
          <a:p>
            <a:r>
              <a:rPr lang="en-US" sz="2400" b="1" i="1" dirty="0">
                <a:solidFill>
                  <a:srgbClr val="FF0000"/>
                </a:solidFill>
                <a:latin typeface="Calibri" panose="020F0502020204030204" pitchFamily="34" charset="0"/>
                <a:cs typeface="Calibri" panose="020F0502020204030204" pitchFamily="34" charset="0"/>
              </a:rPr>
              <a:t>Power BI - </a:t>
            </a:r>
            <a:r>
              <a:rPr lang="en-US" sz="2400" b="1" i="1" dirty="0">
                <a:solidFill>
                  <a:schemeClr val="bg1"/>
                </a:solidFill>
                <a:latin typeface="Calibri" panose="020F0502020204030204" pitchFamily="34" charset="0"/>
                <a:cs typeface="Calibri" panose="020F0502020204030204" pitchFamily="34" charset="0"/>
              </a:rPr>
              <a:t>Dashboard</a:t>
            </a:r>
          </a:p>
        </p:txBody>
      </p:sp>
      <p:pic>
        <p:nvPicPr>
          <p:cNvPr id="3" name="Picture 2">
            <a:extLst>
              <a:ext uri="{FF2B5EF4-FFF2-40B4-BE49-F238E27FC236}">
                <a16:creationId xmlns:a16="http://schemas.microsoft.com/office/drawing/2014/main" id="{99750B64-8CE8-0218-F250-D17715B7DE57}"/>
              </a:ext>
            </a:extLst>
          </p:cNvPr>
          <p:cNvPicPr>
            <a:picLocks noChangeAspect="1"/>
          </p:cNvPicPr>
          <p:nvPr/>
        </p:nvPicPr>
        <p:blipFill>
          <a:blip r:embed="rId4"/>
          <a:stretch>
            <a:fillRect/>
          </a:stretch>
        </p:blipFill>
        <p:spPr>
          <a:xfrm>
            <a:off x="655994" y="776148"/>
            <a:ext cx="9348064" cy="4610148"/>
          </a:xfrm>
          <a:prstGeom prst="rect">
            <a:avLst/>
          </a:prstGeom>
        </p:spPr>
      </p:pic>
      <p:pic>
        <p:nvPicPr>
          <p:cNvPr id="7" name="Picture 6">
            <a:extLst>
              <a:ext uri="{FF2B5EF4-FFF2-40B4-BE49-F238E27FC236}">
                <a16:creationId xmlns:a16="http://schemas.microsoft.com/office/drawing/2014/main" id="{873EE3CF-7826-8208-0FFD-A41A31424134}"/>
              </a:ext>
            </a:extLst>
          </p:cNvPr>
          <p:cNvPicPr>
            <a:picLocks noChangeAspect="1"/>
          </p:cNvPicPr>
          <p:nvPr/>
        </p:nvPicPr>
        <p:blipFill>
          <a:blip r:embed="rId5"/>
          <a:stretch>
            <a:fillRect/>
          </a:stretch>
        </p:blipFill>
        <p:spPr>
          <a:xfrm>
            <a:off x="663930" y="782581"/>
            <a:ext cx="9348064" cy="4623074"/>
          </a:xfrm>
          <a:prstGeom prst="rect">
            <a:avLst/>
          </a:prstGeom>
        </p:spPr>
      </p:pic>
    </p:spTree>
    <p:extLst>
      <p:ext uri="{BB962C8B-B14F-4D97-AF65-F5344CB8AC3E}">
        <p14:creationId xmlns:p14="http://schemas.microsoft.com/office/powerpoint/2010/main" val="2521810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770B4CD-535A-4FF2-B700-8C40F0031E9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2" name="Group 11">
            <a:extLst>
              <a:ext uri="{FF2B5EF4-FFF2-40B4-BE49-F238E27FC236}">
                <a16:creationId xmlns:a16="http://schemas.microsoft.com/office/drawing/2014/main" id="{42AB5EEF-5DB7-47EA-BB55-DC7DAC8A68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397" y="0"/>
            <a:ext cx="12005350" cy="6644081"/>
            <a:chOff x="-25397" y="0"/>
            <a:chExt cx="12005350" cy="6644081"/>
          </a:xfrm>
        </p:grpSpPr>
        <p:sp useBgFill="1">
          <p:nvSpPr>
            <p:cNvPr id="13" name="Rectangle 12">
              <a:extLst>
                <a:ext uri="{FF2B5EF4-FFF2-40B4-BE49-F238E27FC236}">
                  <a16:creationId xmlns:a16="http://schemas.microsoft.com/office/drawing/2014/main" id="{2D031218-C353-46BE-8BA0-03B929089E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Freeform 11">
              <a:extLst>
                <a:ext uri="{FF2B5EF4-FFF2-40B4-BE49-F238E27FC236}">
                  <a16:creationId xmlns:a16="http://schemas.microsoft.com/office/drawing/2014/main" id="{63018239-79C0-4159-AE08-A6113D9AD9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15" name="Rectangle 14">
              <a:extLst>
                <a:ext uri="{FF2B5EF4-FFF2-40B4-BE49-F238E27FC236}">
                  <a16:creationId xmlns:a16="http://schemas.microsoft.com/office/drawing/2014/main" id="{A68094AE-62A3-4DD8-B617-758BE447B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17" name="Picture 16">
            <a:extLst>
              <a:ext uri="{FF2B5EF4-FFF2-40B4-BE49-F238E27FC236}">
                <a16:creationId xmlns:a16="http://schemas.microsoft.com/office/drawing/2014/main" id="{9F5E1885-4B77-4930-AF94-83DC34F516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9" name="Rectangle 18">
            <a:extLst>
              <a:ext uri="{FF2B5EF4-FFF2-40B4-BE49-F238E27FC236}">
                <a16:creationId xmlns:a16="http://schemas.microsoft.com/office/drawing/2014/main" id="{12CED8F1-A066-4193-A0C6-FA32AABA2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Rectangle 20">
            <a:extLst>
              <a:ext uri="{FF2B5EF4-FFF2-40B4-BE49-F238E27FC236}">
                <a16:creationId xmlns:a16="http://schemas.microsoft.com/office/drawing/2014/main" id="{6FC2AD83-6F23-413C-AD90-9F32AF8275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28" y="6581"/>
            <a:ext cx="11741281" cy="56002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367BE40-CEB0-42C0-A019-83612A9D1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527" y="6581"/>
            <a:ext cx="5051254" cy="5600215"/>
          </a:xfrm>
          <a:prstGeom prst="rect">
            <a:avLst/>
          </a:prstGeom>
          <a:gradFill flip="none" rotWithShape="1">
            <a:gsLst>
              <a:gs pos="0">
                <a:schemeClr val="tx1">
                  <a:alpha val="0"/>
                </a:schemeClr>
              </a:gs>
              <a:gs pos="54900">
                <a:srgbClr val="000000">
                  <a:alpha val="10000"/>
                </a:srgbClr>
              </a:gs>
              <a:gs pos="100000">
                <a:schemeClr val="tx1">
                  <a:alpha val="3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3A1CF79-E584-4525-AB80-C5E826445E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80499" y="0"/>
            <a:ext cx="5051254" cy="5600215"/>
          </a:xfrm>
          <a:prstGeom prst="rect">
            <a:avLst/>
          </a:prstGeom>
          <a:gradFill flip="none" rotWithShape="1">
            <a:gsLst>
              <a:gs pos="0">
                <a:schemeClr val="tx1">
                  <a:alpha val="0"/>
                </a:schemeClr>
              </a:gs>
              <a:gs pos="54900">
                <a:srgbClr val="000000">
                  <a:alpha val="10000"/>
                </a:srgbClr>
              </a:gs>
              <a:gs pos="100000">
                <a:schemeClr val="tx1">
                  <a:alpha val="3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DFF68DC-7619-4C0C-B291-0018372D2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600215"/>
            <a:ext cx="1173175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Freeform 9">
            <a:extLst>
              <a:ext uri="{FF2B5EF4-FFF2-40B4-BE49-F238E27FC236}">
                <a16:creationId xmlns:a16="http://schemas.microsoft.com/office/drawing/2014/main" id="{5003435F-4995-49A0-9B3D-4955D2822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63766"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6" name="TextBox 5">
            <a:extLst>
              <a:ext uri="{FF2B5EF4-FFF2-40B4-BE49-F238E27FC236}">
                <a16:creationId xmlns:a16="http://schemas.microsoft.com/office/drawing/2014/main" id="{C48BEC43-E416-6B50-9C98-351F1C2786B4}"/>
              </a:ext>
            </a:extLst>
          </p:cNvPr>
          <p:cNvSpPr txBox="1"/>
          <p:nvPr/>
        </p:nvSpPr>
        <p:spPr>
          <a:xfrm>
            <a:off x="643467" y="301557"/>
            <a:ext cx="4089025" cy="461665"/>
          </a:xfrm>
          <a:prstGeom prst="rect">
            <a:avLst/>
          </a:prstGeom>
          <a:noFill/>
        </p:spPr>
        <p:txBody>
          <a:bodyPr wrap="square" rtlCol="0">
            <a:spAutoFit/>
          </a:bodyPr>
          <a:lstStyle/>
          <a:p>
            <a:r>
              <a:rPr lang="en-US" sz="2400" b="1" i="1" dirty="0">
                <a:solidFill>
                  <a:srgbClr val="FF0000"/>
                </a:solidFill>
                <a:latin typeface="Calibri" panose="020F0502020204030204" pitchFamily="34" charset="0"/>
                <a:cs typeface="Calibri" panose="020F0502020204030204" pitchFamily="34" charset="0"/>
              </a:rPr>
              <a:t>Tableau BI - </a:t>
            </a:r>
            <a:r>
              <a:rPr lang="en-US" sz="2400" b="1" i="1" dirty="0">
                <a:solidFill>
                  <a:schemeClr val="bg1"/>
                </a:solidFill>
                <a:latin typeface="Calibri" panose="020F0502020204030204" pitchFamily="34" charset="0"/>
                <a:cs typeface="Calibri" panose="020F0502020204030204" pitchFamily="34" charset="0"/>
              </a:rPr>
              <a:t>Dashboard</a:t>
            </a:r>
          </a:p>
        </p:txBody>
      </p:sp>
      <p:pic>
        <p:nvPicPr>
          <p:cNvPr id="4" name="Picture 3">
            <a:extLst>
              <a:ext uri="{FF2B5EF4-FFF2-40B4-BE49-F238E27FC236}">
                <a16:creationId xmlns:a16="http://schemas.microsoft.com/office/drawing/2014/main" id="{223A41BD-C293-5E91-03F1-2193B2396C60}"/>
              </a:ext>
            </a:extLst>
          </p:cNvPr>
          <p:cNvPicPr>
            <a:picLocks noChangeAspect="1"/>
          </p:cNvPicPr>
          <p:nvPr/>
        </p:nvPicPr>
        <p:blipFill>
          <a:blip r:embed="rId4"/>
          <a:stretch>
            <a:fillRect/>
          </a:stretch>
        </p:blipFill>
        <p:spPr>
          <a:xfrm>
            <a:off x="643467" y="860507"/>
            <a:ext cx="9893030" cy="4515141"/>
          </a:xfrm>
          <a:prstGeom prst="rect">
            <a:avLst/>
          </a:prstGeom>
        </p:spPr>
      </p:pic>
      <p:pic>
        <p:nvPicPr>
          <p:cNvPr id="8" name="Picture 7">
            <a:extLst>
              <a:ext uri="{FF2B5EF4-FFF2-40B4-BE49-F238E27FC236}">
                <a16:creationId xmlns:a16="http://schemas.microsoft.com/office/drawing/2014/main" id="{19D35154-581C-DDC3-BD0C-01D38F689202}"/>
              </a:ext>
            </a:extLst>
          </p:cNvPr>
          <p:cNvPicPr>
            <a:picLocks noChangeAspect="1"/>
          </p:cNvPicPr>
          <p:nvPr/>
        </p:nvPicPr>
        <p:blipFill>
          <a:blip r:embed="rId5"/>
          <a:stretch>
            <a:fillRect/>
          </a:stretch>
        </p:blipFill>
        <p:spPr>
          <a:xfrm>
            <a:off x="680936" y="860507"/>
            <a:ext cx="9855561" cy="4515141"/>
          </a:xfrm>
          <a:prstGeom prst="rect">
            <a:avLst/>
          </a:prstGeom>
        </p:spPr>
      </p:pic>
    </p:spTree>
    <p:extLst>
      <p:ext uri="{BB962C8B-B14F-4D97-AF65-F5344CB8AC3E}">
        <p14:creationId xmlns:p14="http://schemas.microsoft.com/office/powerpoint/2010/main" val="1857664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09" name="Picture 108">
            <a:extLst>
              <a:ext uri="{FF2B5EF4-FFF2-40B4-BE49-F238E27FC236}">
                <a16:creationId xmlns:a16="http://schemas.microsoft.com/office/drawing/2014/main" id="{0BE67D62-3E62-470C-98D6-3BA21088C4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11" name="Freeform 11">
            <a:extLst>
              <a:ext uri="{FF2B5EF4-FFF2-40B4-BE49-F238E27FC236}">
                <a16:creationId xmlns:a16="http://schemas.microsoft.com/office/drawing/2014/main" id="{9060346B-3FED-4DD4-B8C1-DC55FABE7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3" name="Freeform 13">
            <a:extLst>
              <a:ext uri="{FF2B5EF4-FFF2-40B4-BE49-F238E27FC236}">
                <a16:creationId xmlns:a16="http://schemas.microsoft.com/office/drawing/2014/main" id="{B553EB7A-0120-4C88-A02C-26C1D1F4C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5" name="Freeform 25">
            <a:extLst>
              <a:ext uri="{FF2B5EF4-FFF2-40B4-BE49-F238E27FC236}">
                <a16:creationId xmlns:a16="http://schemas.microsoft.com/office/drawing/2014/main" id="{D4327787-BC11-4A2F-BB05-F74869A7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7" name="Freeform 14">
            <a:extLst>
              <a:ext uri="{FF2B5EF4-FFF2-40B4-BE49-F238E27FC236}">
                <a16:creationId xmlns:a16="http://schemas.microsoft.com/office/drawing/2014/main" id="{7C3D022D-958E-4B8D-B601-804671385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119" name="5-Point Star 24">
            <a:extLst>
              <a:ext uri="{FF2B5EF4-FFF2-40B4-BE49-F238E27FC236}">
                <a16:creationId xmlns:a16="http://schemas.microsoft.com/office/drawing/2014/main" id="{0BF0E6E8-886A-4302-8457-1BF7C47C4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21" name="Picture 120">
            <a:extLst>
              <a:ext uri="{FF2B5EF4-FFF2-40B4-BE49-F238E27FC236}">
                <a16:creationId xmlns:a16="http://schemas.microsoft.com/office/drawing/2014/main" id="{D187ADFF-DAAC-4757-9491-875EBEE848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3" name="Rectangle 122">
            <a:extLst>
              <a:ext uri="{FF2B5EF4-FFF2-40B4-BE49-F238E27FC236}">
                <a16:creationId xmlns:a16="http://schemas.microsoft.com/office/drawing/2014/main" id="{BD180C9B-D2FE-4CB3-8D1C-913AD8411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954" y="457201"/>
            <a:ext cx="11261749" cy="3343894"/>
          </a:xfrm>
          <a:prstGeom prst="rect">
            <a:avLst/>
          </a:prstGeom>
          <a:solidFill>
            <a:schemeClr val="bg1"/>
          </a:solidFill>
          <a:ln w="57150" cmpd="thinThick">
            <a:noFill/>
            <a:miter lim="800000"/>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5" name="Rectangle 124">
            <a:extLst>
              <a:ext uri="{FF2B5EF4-FFF2-40B4-BE49-F238E27FC236}">
                <a16:creationId xmlns:a16="http://schemas.microsoft.com/office/drawing/2014/main" id="{8810EDEC-A3A4-4D35-87E0-89013638D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6974"/>
            <a:ext cx="12188952" cy="2601025"/>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7" name="Straight Connector 126">
            <a:extLst>
              <a:ext uri="{FF2B5EF4-FFF2-40B4-BE49-F238E27FC236}">
                <a16:creationId xmlns:a16="http://schemas.microsoft.com/office/drawing/2014/main" id="{B93CF554-54B4-469A-9EF7-62675485599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4" y="4491323"/>
            <a:ext cx="12201086" cy="0"/>
          </a:xfrm>
          <a:prstGeom prst="line">
            <a:avLst/>
          </a:pr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C48BEC43-E416-6B50-9C98-351F1C2786B4}"/>
              </a:ext>
            </a:extLst>
          </p:cNvPr>
          <p:cNvSpPr txBox="1"/>
          <p:nvPr/>
        </p:nvSpPr>
        <p:spPr>
          <a:xfrm>
            <a:off x="685912" y="4714814"/>
            <a:ext cx="10818199" cy="1075211"/>
          </a:xfrm>
          <a:prstGeom prst="rect">
            <a:avLst/>
          </a:prstGeom>
        </p:spPr>
        <p:txBody>
          <a:bodyPr vert="horz" lIns="91440" tIns="45720" rIns="91440" bIns="45720" rtlCol="0" anchor="b">
            <a:normAutofit/>
          </a:bodyPr>
          <a:lstStyle/>
          <a:p>
            <a:pPr algn="ctr" defTabSz="914400">
              <a:lnSpc>
                <a:spcPct val="90000"/>
              </a:lnSpc>
              <a:spcBef>
                <a:spcPct val="0"/>
              </a:spcBef>
              <a:spcAft>
                <a:spcPts val="600"/>
              </a:spcAft>
            </a:pPr>
            <a:r>
              <a:rPr lang="en-US" sz="6800" b="1" i="1" cap="all" dirty="0">
                <a:solidFill>
                  <a:schemeClr val="accent1"/>
                </a:solidFill>
                <a:latin typeface="+mj-lt"/>
                <a:ea typeface="+mj-ea"/>
                <a:cs typeface="+mj-cs"/>
              </a:rPr>
              <a:t>SQL- Assignment</a:t>
            </a:r>
          </a:p>
        </p:txBody>
      </p:sp>
      <p:sp>
        <p:nvSpPr>
          <p:cNvPr id="129" name="5-Point Star 8">
            <a:extLst>
              <a:ext uri="{FF2B5EF4-FFF2-40B4-BE49-F238E27FC236}">
                <a16:creationId xmlns:a16="http://schemas.microsoft.com/office/drawing/2014/main" id="{23C1315D-C915-4BB9-917F-F80BCCDE1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03408" y="6388943"/>
            <a:ext cx="373049" cy="373049"/>
          </a:xfrm>
          <a:prstGeom prst="star5">
            <a:avLst>
              <a:gd name="adj" fmla="val 26693"/>
              <a:gd name="hf" fmla="val 105146"/>
              <a:gd name="vf" fmla="val 110557"/>
            </a:avLst>
          </a:prstGeom>
          <a:solidFill>
            <a:schemeClr val="tx1">
              <a:lumMod val="65000"/>
              <a:lumOff val="35000"/>
              <a:alpha val="40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 name="Picture 6" descr="A screenshot of a computer&#10;&#10;Description automatically generated">
            <a:extLst>
              <a:ext uri="{FF2B5EF4-FFF2-40B4-BE49-F238E27FC236}">
                <a16:creationId xmlns:a16="http://schemas.microsoft.com/office/drawing/2014/main" id="{A423DE30-B83C-4DFF-3F35-69DB11DE48FE}"/>
              </a:ext>
            </a:extLst>
          </p:cNvPr>
          <p:cNvPicPr>
            <a:picLocks noChangeAspect="1"/>
          </p:cNvPicPr>
          <p:nvPr/>
        </p:nvPicPr>
        <p:blipFill>
          <a:blip r:embed="rId4"/>
          <a:srcRect r="22925" b="2"/>
          <a:stretch/>
        </p:blipFill>
        <p:spPr>
          <a:xfrm rot="21600000">
            <a:off x="685913" y="691545"/>
            <a:ext cx="3516782" cy="2874505"/>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CA6871E8-B14A-0895-43FD-C0F7A127BAE6}"/>
              </a:ext>
            </a:extLst>
          </p:cNvPr>
          <p:cNvPicPr>
            <a:picLocks noChangeAspect="1"/>
          </p:cNvPicPr>
          <p:nvPr/>
        </p:nvPicPr>
        <p:blipFill>
          <a:blip r:embed="rId5"/>
          <a:srcRect r="1203" b="-4"/>
          <a:stretch/>
        </p:blipFill>
        <p:spPr>
          <a:xfrm rot="21600000">
            <a:off x="4333232" y="691545"/>
            <a:ext cx="3516782" cy="2874505"/>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18B66697-D483-C47E-AB13-06E913D3C4A8}"/>
              </a:ext>
            </a:extLst>
          </p:cNvPr>
          <p:cNvPicPr>
            <a:picLocks noChangeAspect="1"/>
          </p:cNvPicPr>
          <p:nvPr/>
        </p:nvPicPr>
        <p:blipFill>
          <a:blip r:embed="rId6"/>
          <a:srcRect r="32406" b="1"/>
          <a:stretch/>
        </p:blipFill>
        <p:spPr>
          <a:xfrm rot="21600000">
            <a:off x="7980551" y="691546"/>
            <a:ext cx="3516782" cy="2874505"/>
          </a:xfrm>
          <a:prstGeom prst="rect">
            <a:avLst/>
          </a:prstGeom>
        </p:spPr>
      </p:pic>
    </p:spTree>
    <p:extLst>
      <p:ext uri="{BB962C8B-B14F-4D97-AF65-F5344CB8AC3E}">
        <p14:creationId xmlns:p14="http://schemas.microsoft.com/office/powerpoint/2010/main" val="3708444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09" name="Picture 108">
            <a:extLst>
              <a:ext uri="{FF2B5EF4-FFF2-40B4-BE49-F238E27FC236}">
                <a16:creationId xmlns:a16="http://schemas.microsoft.com/office/drawing/2014/main" id="{0BE67D62-3E62-470C-98D6-3BA21088C4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11" name="Freeform 11">
            <a:extLst>
              <a:ext uri="{FF2B5EF4-FFF2-40B4-BE49-F238E27FC236}">
                <a16:creationId xmlns:a16="http://schemas.microsoft.com/office/drawing/2014/main" id="{9060346B-3FED-4DD4-B8C1-DC55FABE7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3" name="Freeform 13">
            <a:extLst>
              <a:ext uri="{FF2B5EF4-FFF2-40B4-BE49-F238E27FC236}">
                <a16:creationId xmlns:a16="http://schemas.microsoft.com/office/drawing/2014/main" id="{B553EB7A-0120-4C88-A02C-26C1D1F4C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5" name="Freeform 25">
            <a:extLst>
              <a:ext uri="{FF2B5EF4-FFF2-40B4-BE49-F238E27FC236}">
                <a16:creationId xmlns:a16="http://schemas.microsoft.com/office/drawing/2014/main" id="{D4327787-BC11-4A2F-BB05-F74869A7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7" name="Freeform 14">
            <a:extLst>
              <a:ext uri="{FF2B5EF4-FFF2-40B4-BE49-F238E27FC236}">
                <a16:creationId xmlns:a16="http://schemas.microsoft.com/office/drawing/2014/main" id="{7C3D022D-958E-4B8D-B601-804671385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119" name="5-Point Star 24">
            <a:extLst>
              <a:ext uri="{FF2B5EF4-FFF2-40B4-BE49-F238E27FC236}">
                <a16:creationId xmlns:a16="http://schemas.microsoft.com/office/drawing/2014/main" id="{0BF0E6E8-886A-4302-8457-1BF7C47C4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21" name="Picture 120">
            <a:extLst>
              <a:ext uri="{FF2B5EF4-FFF2-40B4-BE49-F238E27FC236}">
                <a16:creationId xmlns:a16="http://schemas.microsoft.com/office/drawing/2014/main" id="{D187ADFF-DAAC-4757-9491-875EBEE848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3" name="Rectangle 122">
            <a:extLst>
              <a:ext uri="{FF2B5EF4-FFF2-40B4-BE49-F238E27FC236}">
                <a16:creationId xmlns:a16="http://schemas.microsoft.com/office/drawing/2014/main" id="{BD180C9B-D2FE-4CB3-8D1C-913AD8411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954" y="457201"/>
            <a:ext cx="11261749" cy="3343894"/>
          </a:xfrm>
          <a:prstGeom prst="rect">
            <a:avLst/>
          </a:prstGeom>
          <a:solidFill>
            <a:schemeClr val="bg1"/>
          </a:solidFill>
          <a:ln w="57150" cmpd="thinThick">
            <a:noFill/>
            <a:miter lim="800000"/>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5" name="Rectangle 124">
            <a:extLst>
              <a:ext uri="{FF2B5EF4-FFF2-40B4-BE49-F238E27FC236}">
                <a16:creationId xmlns:a16="http://schemas.microsoft.com/office/drawing/2014/main" id="{8810EDEC-A3A4-4D35-87E0-89013638D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6974"/>
            <a:ext cx="12188952" cy="2601025"/>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7" name="Straight Connector 126">
            <a:extLst>
              <a:ext uri="{FF2B5EF4-FFF2-40B4-BE49-F238E27FC236}">
                <a16:creationId xmlns:a16="http://schemas.microsoft.com/office/drawing/2014/main" id="{B93CF554-54B4-469A-9EF7-62675485599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4" y="4491323"/>
            <a:ext cx="12201086" cy="0"/>
          </a:xfrm>
          <a:prstGeom prst="line">
            <a:avLst/>
          </a:pr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C48BEC43-E416-6B50-9C98-351F1C2786B4}"/>
              </a:ext>
            </a:extLst>
          </p:cNvPr>
          <p:cNvSpPr txBox="1"/>
          <p:nvPr/>
        </p:nvSpPr>
        <p:spPr>
          <a:xfrm>
            <a:off x="685912" y="4714814"/>
            <a:ext cx="10818199" cy="1075211"/>
          </a:xfrm>
          <a:prstGeom prst="rect">
            <a:avLst/>
          </a:prstGeom>
        </p:spPr>
        <p:txBody>
          <a:bodyPr vert="horz" lIns="91440" tIns="45720" rIns="91440" bIns="45720" rtlCol="0" anchor="b">
            <a:normAutofit/>
          </a:bodyPr>
          <a:lstStyle/>
          <a:p>
            <a:pPr algn="ctr" defTabSz="914400">
              <a:lnSpc>
                <a:spcPct val="90000"/>
              </a:lnSpc>
              <a:spcBef>
                <a:spcPct val="0"/>
              </a:spcBef>
              <a:spcAft>
                <a:spcPts val="600"/>
              </a:spcAft>
            </a:pPr>
            <a:r>
              <a:rPr lang="en-US" sz="6800" b="1" i="1" cap="all" dirty="0">
                <a:solidFill>
                  <a:schemeClr val="accent1"/>
                </a:solidFill>
                <a:latin typeface="+mj-lt"/>
                <a:ea typeface="+mj-ea"/>
                <a:cs typeface="+mj-cs"/>
              </a:rPr>
              <a:t>SQL- Assignment</a:t>
            </a:r>
          </a:p>
        </p:txBody>
      </p:sp>
      <p:sp>
        <p:nvSpPr>
          <p:cNvPr id="129" name="5-Point Star 8">
            <a:extLst>
              <a:ext uri="{FF2B5EF4-FFF2-40B4-BE49-F238E27FC236}">
                <a16:creationId xmlns:a16="http://schemas.microsoft.com/office/drawing/2014/main" id="{23C1315D-C915-4BB9-917F-F80BCCDE1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03408" y="6388943"/>
            <a:ext cx="373049" cy="373049"/>
          </a:xfrm>
          <a:prstGeom prst="star5">
            <a:avLst>
              <a:gd name="adj" fmla="val 26693"/>
              <a:gd name="hf" fmla="val 105146"/>
              <a:gd name="vf" fmla="val 110557"/>
            </a:avLst>
          </a:prstGeom>
          <a:solidFill>
            <a:schemeClr val="tx1">
              <a:lumMod val="65000"/>
              <a:lumOff val="35000"/>
              <a:alpha val="40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 name="Picture 3">
            <a:extLst>
              <a:ext uri="{FF2B5EF4-FFF2-40B4-BE49-F238E27FC236}">
                <a16:creationId xmlns:a16="http://schemas.microsoft.com/office/drawing/2014/main" id="{2EC6EF82-8CD5-AE69-924C-508A6E0ECECB}"/>
              </a:ext>
            </a:extLst>
          </p:cNvPr>
          <p:cNvPicPr>
            <a:picLocks noChangeAspect="1"/>
          </p:cNvPicPr>
          <p:nvPr/>
        </p:nvPicPr>
        <p:blipFill>
          <a:blip r:embed="rId4"/>
          <a:stretch>
            <a:fillRect/>
          </a:stretch>
        </p:blipFill>
        <p:spPr>
          <a:xfrm>
            <a:off x="843960" y="762841"/>
            <a:ext cx="3364291" cy="2641273"/>
          </a:xfrm>
          <a:prstGeom prst="rect">
            <a:avLst/>
          </a:prstGeom>
        </p:spPr>
      </p:pic>
      <p:pic>
        <p:nvPicPr>
          <p:cNvPr id="8" name="Picture 7">
            <a:extLst>
              <a:ext uri="{FF2B5EF4-FFF2-40B4-BE49-F238E27FC236}">
                <a16:creationId xmlns:a16="http://schemas.microsoft.com/office/drawing/2014/main" id="{2D07E2A8-DC26-4D09-4AFB-7D8174EA3A5C}"/>
              </a:ext>
            </a:extLst>
          </p:cNvPr>
          <p:cNvPicPr>
            <a:picLocks noChangeAspect="1"/>
          </p:cNvPicPr>
          <p:nvPr/>
        </p:nvPicPr>
        <p:blipFill>
          <a:blip r:embed="rId5"/>
          <a:stretch>
            <a:fillRect/>
          </a:stretch>
        </p:blipFill>
        <p:spPr>
          <a:xfrm>
            <a:off x="4585257" y="758491"/>
            <a:ext cx="3629268" cy="2754589"/>
          </a:xfrm>
          <a:prstGeom prst="rect">
            <a:avLst/>
          </a:prstGeom>
        </p:spPr>
      </p:pic>
      <p:pic>
        <p:nvPicPr>
          <p:cNvPr id="10" name="Picture 9">
            <a:extLst>
              <a:ext uri="{FF2B5EF4-FFF2-40B4-BE49-F238E27FC236}">
                <a16:creationId xmlns:a16="http://schemas.microsoft.com/office/drawing/2014/main" id="{EDC67BB2-9BE0-0E5F-69DC-CACC159785BD}"/>
              </a:ext>
            </a:extLst>
          </p:cNvPr>
          <p:cNvPicPr>
            <a:picLocks noChangeAspect="1"/>
          </p:cNvPicPr>
          <p:nvPr/>
        </p:nvPicPr>
        <p:blipFill>
          <a:blip r:embed="rId6"/>
          <a:stretch>
            <a:fillRect/>
          </a:stretch>
        </p:blipFill>
        <p:spPr>
          <a:xfrm>
            <a:off x="8430929" y="784272"/>
            <a:ext cx="3073182" cy="2619842"/>
          </a:xfrm>
          <a:prstGeom prst="rect">
            <a:avLst/>
          </a:prstGeom>
        </p:spPr>
      </p:pic>
    </p:spTree>
    <p:extLst>
      <p:ext uri="{BB962C8B-B14F-4D97-AF65-F5344CB8AC3E}">
        <p14:creationId xmlns:p14="http://schemas.microsoft.com/office/powerpoint/2010/main" val="460344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1B8EF8-50C0-A9EB-4F90-C94128890F5E}"/>
              </a:ext>
            </a:extLst>
          </p:cNvPr>
          <p:cNvSpPr txBox="1"/>
          <p:nvPr/>
        </p:nvSpPr>
        <p:spPr>
          <a:xfrm>
            <a:off x="2441643" y="1517515"/>
            <a:ext cx="4912467" cy="1015663"/>
          </a:xfrm>
          <a:prstGeom prst="rect">
            <a:avLst/>
          </a:prstGeom>
          <a:noFill/>
        </p:spPr>
        <p:txBody>
          <a:bodyPr wrap="square" rtlCol="0">
            <a:spAutoFit/>
          </a:bodyPr>
          <a:lstStyle/>
          <a:p>
            <a:pPr algn="ctr"/>
            <a:r>
              <a:rPr lang="en-US" sz="6000" i="1" dirty="0">
                <a:solidFill>
                  <a:srgbClr val="FF0000"/>
                </a:solidFill>
                <a:latin typeface="+mj-lt"/>
              </a:rPr>
              <a:t>THANK YOU </a:t>
            </a:r>
            <a:r>
              <a:rPr lang="en-US" sz="6000" i="1" dirty="0">
                <a:solidFill>
                  <a:srgbClr val="FF0000"/>
                </a:solidFill>
                <a:latin typeface="+mj-lt"/>
                <a:sym typeface="Wingdings" panose="05000000000000000000" pitchFamily="2" charset="2"/>
              </a:rPr>
              <a:t></a:t>
            </a:r>
            <a:endParaRPr lang="en-US" sz="6000" i="1" dirty="0">
              <a:solidFill>
                <a:srgbClr val="FF0000"/>
              </a:solidFill>
              <a:latin typeface="+mj-lt"/>
            </a:endParaRPr>
          </a:p>
        </p:txBody>
      </p:sp>
    </p:spTree>
    <p:extLst>
      <p:ext uri="{BB962C8B-B14F-4D97-AF65-F5344CB8AC3E}">
        <p14:creationId xmlns:p14="http://schemas.microsoft.com/office/powerpoint/2010/main" val="3477189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7"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25"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7" name="Picture 26">
            <a:extLst>
              <a:ext uri="{FF2B5EF4-FFF2-40B4-BE49-F238E27FC236}">
                <a16:creationId xmlns:a16="http://schemas.microsoft.com/office/drawing/2014/main" id="{BB28D430-56EA-45B9-8632-927BEBF029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9" name="Freeform: Shape 28">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01600" dist="1524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TextBox 3">
            <a:extLst>
              <a:ext uri="{FF2B5EF4-FFF2-40B4-BE49-F238E27FC236}">
                <a16:creationId xmlns:a16="http://schemas.microsoft.com/office/drawing/2014/main" id="{F9D2D678-ABF9-68AE-DCE1-385856C9CB89}"/>
              </a:ext>
            </a:extLst>
          </p:cNvPr>
          <p:cNvSpPr txBox="1"/>
          <p:nvPr/>
        </p:nvSpPr>
        <p:spPr>
          <a:xfrm>
            <a:off x="1099226" y="861215"/>
            <a:ext cx="3754876" cy="3242298"/>
          </a:xfrm>
          <a:prstGeom prst="rect">
            <a:avLst/>
          </a:prstGeom>
          <a:noFill/>
        </p:spPr>
        <p:txBody>
          <a:bodyPr wrap="square" rtlCol="0">
            <a:spAutoFit/>
          </a:bodyPr>
          <a:lstStyle/>
          <a:p>
            <a:pPr algn="l"/>
            <a:r>
              <a:rPr lang="en-US" b="1" dirty="0">
                <a:solidFill>
                  <a:schemeClr val="tx1"/>
                </a:solidFill>
                <a:latin typeface="Calibri" panose="020F0502020204030204" pitchFamily="34" charset="0"/>
                <a:cs typeface="Calibri" panose="020F0502020204030204" pitchFamily="34" charset="0"/>
              </a:rPr>
              <a:t>Group3:</a:t>
            </a:r>
          </a:p>
          <a:p>
            <a:pPr marL="342900" indent="-342900" algn="l">
              <a:lnSpc>
                <a:spcPct val="150000"/>
              </a:lnSpc>
              <a:buFont typeface="Wingdings" panose="05000000000000000000" pitchFamily="2" charset="2"/>
              <a:buChar char="Ø"/>
            </a:pPr>
            <a:r>
              <a:rPr lang="en-US" sz="1400" b="1" dirty="0">
                <a:solidFill>
                  <a:schemeClr val="accent1"/>
                </a:solidFill>
                <a:latin typeface="Calibri" panose="020F0502020204030204" pitchFamily="34" charset="0"/>
                <a:cs typeface="Calibri" panose="020F0502020204030204" pitchFamily="34" charset="0"/>
              </a:rPr>
              <a:t>Prashant Barde</a:t>
            </a:r>
          </a:p>
          <a:p>
            <a:pPr marL="342900" indent="-342900" algn="l">
              <a:lnSpc>
                <a:spcPct val="150000"/>
              </a:lnSpc>
              <a:buFont typeface="Wingdings" panose="05000000000000000000" pitchFamily="2" charset="2"/>
              <a:buChar char="Ø"/>
            </a:pPr>
            <a:r>
              <a:rPr lang="en-US" sz="1400" b="1" dirty="0">
                <a:solidFill>
                  <a:schemeClr val="accent1"/>
                </a:solidFill>
                <a:latin typeface="Calibri" panose="020F0502020204030204" pitchFamily="34" charset="0"/>
                <a:cs typeface="Calibri" panose="020F0502020204030204" pitchFamily="34" charset="0"/>
              </a:rPr>
              <a:t>Sahil Gupta</a:t>
            </a:r>
          </a:p>
          <a:p>
            <a:pPr marL="342900" indent="-342900" algn="l">
              <a:lnSpc>
                <a:spcPct val="150000"/>
              </a:lnSpc>
              <a:buFont typeface="Wingdings" panose="05000000000000000000" pitchFamily="2" charset="2"/>
              <a:buChar char="Ø"/>
            </a:pPr>
            <a:r>
              <a:rPr lang="en-US" sz="1400" b="1" dirty="0">
                <a:solidFill>
                  <a:schemeClr val="accent1"/>
                </a:solidFill>
                <a:latin typeface="Calibri" panose="020F0502020204030204" pitchFamily="34" charset="0"/>
                <a:cs typeface="Calibri" panose="020F0502020204030204" pitchFamily="34" charset="0"/>
              </a:rPr>
              <a:t>Rini Chhabra</a:t>
            </a:r>
          </a:p>
          <a:p>
            <a:pPr marL="342900" indent="-342900" algn="l">
              <a:lnSpc>
                <a:spcPct val="150000"/>
              </a:lnSpc>
              <a:buFont typeface="Wingdings" panose="05000000000000000000" pitchFamily="2" charset="2"/>
              <a:buChar char="Ø"/>
            </a:pPr>
            <a:r>
              <a:rPr lang="en-US" sz="1400" b="1" dirty="0">
                <a:solidFill>
                  <a:schemeClr val="accent1"/>
                </a:solidFill>
                <a:latin typeface="Calibri" panose="020F0502020204030204" pitchFamily="34" charset="0"/>
                <a:cs typeface="Calibri" panose="020F0502020204030204" pitchFamily="34" charset="0"/>
              </a:rPr>
              <a:t>Suraj Golesar</a:t>
            </a:r>
          </a:p>
          <a:p>
            <a:pPr marL="342900" indent="-342900" algn="l">
              <a:lnSpc>
                <a:spcPct val="150000"/>
              </a:lnSpc>
              <a:buFont typeface="Wingdings" panose="05000000000000000000" pitchFamily="2" charset="2"/>
              <a:buChar char="Ø"/>
            </a:pPr>
            <a:r>
              <a:rPr lang="en-US" sz="1400" b="1" dirty="0">
                <a:solidFill>
                  <a:schemeClr val="accent1"/>
                </a:solidFill>
                <a:latin typeface="Calibri" panose="020F0502020204030204" pitchFamily="34" charset="0"/>
                <a:cs typeface="Calibri" panose="020F0502020204030204" pitchFamily="34" charset="0"/>
              </a:rPr>
              <a:t>Sindhu Atmakuri</a:t>
            </a:r>
          </a:p>
          <a:p>
            <a:pPr marL="342900" indent="-342900" algn="l">
              <a:lnSpc>
                <a:spcPct val="150000"/>
              </a:lnSpc>
              <a:buFont typeface="Wingdings" panose="05000000000000000000" pitchFamily="2" charset="2"/>
              <a:buChar char="Ø"/>
            </a:pPr>
            <a:r>
              <a:rPr lang="en-US" sz="1400" b="1" dirty="0">
                <a:solidFill>
                  <a:schemeClr val="accent1"/>
                </a:solidFill>
                <a:latin typeface="Calibri" panose="020F0502020204030204" pitchFamily="34" charset="0"/>
                <a:cs typeface="Calibri" panose="020F0502020204030204" pitchFamily="34" charset="0"/>
              </a:rPr>
              <a:t>Adarsh kumar</a:t>
            </a:r>
          </a:p>
          <a:p>
            <a:pPr marL="342900" indent="-342900" algn="l">
              <a:lnSpc>
                <a:spcPct val="150000"/>
              </a:lnSpc>
              <a:buFont typeface="Wingdings" panose="05000000000000000000" pitchFamily="2" charset="2"/>
              <a:buChar char="Ø"/>
            </a:pPr>
            <a:r>
              <a:rPr lang="en-US" sz="1400" b="1" dirty="0">
                <a:solidFill>
                  <a:schemeClr val="accent1"/>
                </a:solidFill>
                <a:latin typeface="Calibri" panose="020F0502020204030204" pitchFamily="34" charset="0"/>
                <a:cs typeface="Calibri" panose="020F0502020204030204" pitchFamily="34" charset="0"/>
              </a:rPr>
              <a:t>Yash Gode</a:t>
            </a:r>
          </a:p>
          <a:p>
            <a:pPr marL="342900" indent="-342900" algn="l">
              <a:lnSpc>
                <a:spcPct val="150000"/>
              </a:lnSpc>
              <a:buFont typeface="Wingdings" panose="05000000000000000000" pitchFamily="2" charset="2"/>
              <a:buChar char="Ø"/>
            </a:pPr>
            <a:r>
              <a:rPr lang="en-US" sz="1400" b="1" dirty="0">
                <a:solidFill>
                  <a:schemeClr val="accent1"/>
                </a:solidFill>
                <a:latin typeface="Calibri" panose="020F0502020204030204" pitchFamily="34" charset="0"/>
                <a:cs typeface="Calibri" panose="020F0502020204030204" pitchFamily="34" charset="0"/>
              </a:rPr>
              <a:t>Micah George Salve</a:t>
            </a:r>
          </a:p>
          <a:p>
            <a:pPr marL="342900" indent="-342900" algn="l">
              <a:lnSpc>
                <a:spcPct val="150000"/>
              </a:lnSpc>
              <a:buFont typeface="Wingdings" panose="05000000000000000000" pitchFamily="2" charset="2"/>
              <a:buChar char="Ø"/>
            </a:pPr>
            <a:r>
              <a:rPr lang="en-US" sz="1400" b="1" dirty="0">
                <a:solidFill>
                  <a:schemeClr val="accent1"/>
                </a:solidFill>
                <a:latin typeface="Calibri" panose="020F0502020204030204" pitchFamily="34" charset="0"/>
                <a:cs typeface="Calibri" panose="020F0502020204030204" pitchFamily="34" charset="0"/>
              </a:rPr>
              <a:t>Rashika Shrirame</a:t>
            </a:r>
            <a:endParaRPr lang="en-US" sz="1600" dirty="0"/>
          </a:p>
        </p:txBody>
      </p:sp>
      <p:sp>
        <p:nvSpPr>
          <p:cNvPr id="5" name="TextBox 4">
            <a:extLst>
              <a:ext uri="{FF2B5EF4-FFF2-40B4-BE49-F238E27FC236}">
                <a16:creationId xmlns:a16="http://schemas.microsoft.com/office/drawing/2014/main" id="{CFF38E5B-46D3-0868-11BE-ACB9CA273B9C}"/>
              </a:ext>
            </a:extLst>
          </p:cNvPr>
          <p:cNvSpPr txBox="1"/>
          <p:nvPr/>
        </p:nvSpPr>
        <p:spPr>
          <a:xfrm>
            <a:off x="862743" y="4327084"/>
            <a:ext cx="4987533" cy="369332"/>
          </a:xfrm>
          <a:prstGeom prst="rect">
            <a:avLst/>
          </a:prstGeom>
          <a:noFill/>
        </p:spPr>
        <p:txBody>
          <a:bodyPr wrap="square" rtlCol="0">
            <a:spAutoFit/>
          </a:bodyPr>
          <a:lstStyle/>
          <a:p>
            <a:r>
              <a:rPr lang="en-US" b="1" dirty="0">
                <a:latin typeface="Calibri" panose="020F0502020204030204" pitchFamily="34" charset="0"/>
                <a:cs typeface="Calibri" panose="020F0502020204030204" pitchFamily="34" charset="0"/>
              </a:rPr>
              <a:t>Agenda:</a:t>
            </a:r>
          </a:p>
        </p:txBody>
      </p:sp>
      <p:sp>
        <p:nvSpPr>
          <p:cNvPr id="6" name="TextBox 5">
            <a:extLst>
              <a:ext uri="{FF2B5EF4-FFF2-40B4-BE49-F238E27FC236}">
                <a16:creationId xmlns:a16="http://schemas.microsoft.com/office/drawing/2014/main" id="{46CC3C15-C634-833F-9972-7818E03F344E}"/>
              </a:ext>
            </a:extLst>
          </p:cNvPr>
          <p:cNvSpPr txBox="1"/>
          <p:nvPr/>
        </p:nvSpPr>
        <p:spPr>
          <a:xfrm>
            <a:off x="843960" y="4881180"/>
            <a:ext cx="10294883" cy="830997"/>
          </a:xfrm>
          <a:prstGeom prst="rect">
            <a:avLst/>
          </a:prstGeom>
          <a:noFill/>
        </p:spPr>
        <p:txBody>
          <a:bodyPr wrap="square" rtlCol="0">
            <a:spAutoFit/>
          </a:bodyPr>
          <a:lstStyle/>
          <a:p>
            <a:r>
              <a:rPr lang="en-US" sz="1600" dirty="0">
                <a:latin typeface="Calibri" panose="020F0502020204030204" pitchFamily="34" charset="0"/>
                <a:cs typeface="Calibri" panose="020F0502020204030204" pitchFamily="34" charset="0"/>
              </a:rPr>
              <a:t>To Analyze the Zomato Restaurants data – for different countries and conclude what's steps needs to be taken to improve our application performance over different cities spared across globe – with help different KPI and dashboard that we have prepared on Excel, Tableau and Power BI – to analyze the data and study.</a:t>
            </a:r>
          </a:p>
        </p:txBody>
      </p:sp>
    </p:spTree>
    <p:extLst>
      <p:ext uri="{BB962C8B-B14F-4D97-AF65-F5344CB8AC3E}">
        <p14:creationId xmlns:p14="http://schemas.microsoft.com/office/powerpoint/2010/main" val="3119202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FDC535F-AC0A-417D-96AB-6706BECACD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97AAAF8E-31DB-4148-8FCA-4D8233D691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953" y="484068"/>
            <a:ext cx="6898027"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52BFE5E-41B2-9B32-24C6-5F432BB64EE7}"/>
              </a:ext>
            </a:extLst>
          </p:cNvPr>
          <p:cNvPicPr>
            <a:picLocks noChangeAspect="1"/>
          </p:cNvPicPr>
          <p:nvPr/>
        </p:nvPicPr>
        <p:blipFill>
          <a:blip r:embed="rId2"/>
          <a:stretch>
            <a:fillRect/>
          </a:stretch>
        </p:blipFill>
        <p:spPr>
          <a:xfrm>
            <a:off x="818437" y="1447438"/>
            <a:ext cx="6253058" cy="3962560"/>
          </a:xfrm>
          <a:prstGeom prst="rect">
            <a:avLst/>
          </a:prstGeom>
        </p:spPr>
      </p:pic>
      <p:sp>
        <p:nvSpPr>
          <p:cNvPr id="32" name="Rectangle 31">
            <a:extLst>
              <a:ext uri="{FF2B5EF4-FFF2-40B4-BE49-F238E27FC236}">
                <a16:creationId xmlns:a16="http://schemas.microsoft.com/office/drawing/2014/main" id="{AA274328-4774-4DF9-BA53-452565122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84069"/>
            <a:ext cx="4145975" cy="349989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DCB3B49A-1A61-EF28-7BD2-E10FF995B31F}"/>
              </a:ext>
            </a:extLst>
          </p:cNvPr>
          <p:cNvPicPr>
            <a:picLocks noChangeAspect="1"/>
          </p:cNvPicPr>
          <p:nvPr/>
        </p:nvPicPr>
        <p:blipFill>
          <a:blip r:embed="rId3"/>
          <a:stretch>
            <a:fillRect/>
          </a:stretch>
        </p:blipFill>
        <p:spPr>
          <a:xfrm>
            <a:off x="7883059" y="1198025"/>
            <a:ext cx="3502643" cy="2071986"/>
          </a:xfrm>
          <a:prstGeom prst="rect">
            <a:avLst/>
          </a:prstGeom>
        </p:spPr>
      </p:pic>
      <p:sp>
        <p:nvSpPr>
          <p:cNvPr id="34" name="Rectangle 33">
            <a:extLst>
              <a:ext uri="{FF2B5EF4-FFF2-40B4-BE49-F238E27FC236}">
                <a16:creationId xmlns:a16="http://schemas.microsoft.com/office/drawing/2014/main" id="{01C7B46D-2FEF-4FAA-915B-8B21A66BB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144834"/>
            <a:ext cx="4145975" cy="22115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DB95F413-8E82-77F1-70F1-15F39EF84E7B}"/>
              </a:ext>
            </a:extLst>
          </p:cNvPr>
          <p:cNvPicPr>
            <a:picLocks noChangeAspect="1"/>
          </p:cNvPicPr>
          <p:nvPr/>
        </p:nvPicPr>
        <p:blipFill>
          <a:blip r:embed="rId4"/>
          <a:stretch>
            <a:fillRect/>
          </a:stretch>
        </p:blipFill>
        <p:spPr>
          <a:xfrm>
            <a:off x="7996235" y="4446259"/>
            <a:ext cx="3276290" cy="1608667"/>
          </a:xfrm>
          <a:prstGeom prst="rect">
            <a:avLst/>
          </a:prstGeom>
        </p:spPr>
      </p:pic>
      <p:sp>
        <p:nvSpPr>
          <p:cNvPr id="14" name="TextBox 13">
            <a:extLst>
              <a:ext uri="{FF2B5EF4-FFF2-40B4-BE49-F238E27FC236}">
                <a16:creationId xmlns:a16="http://schemas.microsoft.com/office/drawing/2014/main" id="{67FEB8BB-2111-C97C-E1A5-6AED3A475F2C}"/>
              </a:ext>
            </a:extLst>
          </p:cNvPr>
          <p:cNvSpPr txBox="1"/>
          <p:nvPr/>
        </p:nvSpPr>
        <p:spPr>
          <a:xfrm>
            <a:off x="992221" y="642026"/>
            <a:ext cx="5963056" cy="584775"/>
          </a:xfrm>
          <a:prstGeom prst="rect">
            <a:avLst/>
          </a:prstGeom>
          <a:noFill/>
        </p:spPr>
        <p:txBody>
          <a:bodyPr wrap="square" rtlCol="0">
            <a:spAutoFit/>
          </a:bodyPr>
          <a:lstStyle/>
          <a:p>
            <a:pPr marL="285750" indent="-285750">
              <a:buFont typeface="Wingdings" panose="05000000000000000000" pitchFamily="2" charset="2"/>
              <a:buChar char="q"/>
            </a:pPr>
            <a:r>
              <a:rPr lang="en-US" sz="1600" dirty="0">
                <a:latin typeface="Calibri" panose="020F0502020204030204" pitchFamily="34" charset="0"/>
                <a:cs typeface="Calibri" panose="020F0502020204030204" pitchFamily="34" charset="0"/>
              </a:rPr>
              <a:t>We have partners over 15 countries around the globe with 141 cities and total of 9551 restaurant's </a:t>
            </a:r>
          </a:p>
        </p:txBody>
      </p:sp>
    </p:spTree>
    <p:extLst>
      <p:ext uri="{BB962C8B-B14F-4D97-AF65-F5344CB8AC3E}">
        <p14:creationId xmlns:p14="http://schemas.microsoft.com/office/powerpoint/2010/main" val="1962138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CC7827FB-B370-4007-83D5-E83AD3D2C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map of the world&#10;&#10;Description automatically generated">
            <a:extLst>
              <a:ext uri="{FF2B5EF4-FFF2-40B4-BE49-F238E27FC236}">
                <a16:creationId xmlns:a16="http://schemas.microsoft.com/office/drawing/2014/main" id="{064CE638-8BFB-B431-0321-218C9C204E9A}"/>
              </a:ext>
            </a:extLst>
          </p:cNvPr>
          <p:cNvPicPr>
            <a:picLocks noChangeAspect="1"/>
          </p:cNvPicPr>
          <p:nvPr/>
        </p:nvPicPr>
        <p:blipFill>
          <a:blip r:embed="rId2">
            <a:duotone>
              <a:schemeClr val="bg2">
                <a:shade val="45000"/>
                <a:satMod val="135000"/>
              </a:schemeClr>
              <a:prstClr val="white"/>
            </a:duotone>
            <a:alphaModFix amt="40000"/>
          </a:blip>
          <a:srcRect b="2174"/>
          <a:stretch/>
        </p:blipFill>
        <p:spPr>
          <a:xfrm>
            <a:off x="20" y="10"/>
            <a:ext cx="12191980" cy="6857990"/>
          </a:xfrm>
          <a:prstGeom prst="rect">
            <a:avLst/>
          </a:prstGeom>
        </p:spPr>
      </p:pic>
      <p:sp>
        <p:nvSpPr>
          <p:cNvPr id="54" name="5-Point Star 12">
            <a:extLst>
              <a:ext uri="{FF2B5EF4-FFF2-40B4-BE49-F238E27FC236}">
                <a16:creationId xmlns:a16="http://schemas.microsoft.com/office/drawing/2014/main" id="{51E038FF-4E72-4714-B9E9-B0AC148C7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42476" y="261324"/>
            <a:ext cx="937731" cy="868975"/>
          </a:xfrm>
          <a:prstGeom prst="star5">
            <a:avLst>
              <a:gd name="adj" fmla="val 25889"/>
              <a:gd name="hf" fmla="val 105146"/>
              <a:gd name="vf" fmla="val 110557"/>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TextBox 5">
            <a:extLst>
              <a:ext uri="{FF2B5EF4-FFF2-40B4-BE49-F238E27FC236}">
                <a16:creationId xmlns:a16="http://schemas.microsoft.com/office/drawing/2014/main" id="{3B7FC4F9-3C7C-3A44-A377-312D0F977C63}"/>
              </a:ext>
            </a:extLst>
          </p:cNvPr>
          <p:cNvSpPr txBox="1"/>
          <p:nvPr/>
        </p:nvSpPr>
        <p:spPr>
          <a:xfrm>
            <a:off x="685801" y="3959157"/>
            <a:ext cx="8565204" cy="1415428"/>
          </a:xfrm>
          <a:prstGeom prst="rect">
            <a:avLst/>
          </a:prstGeom>
        </p:spPr>
        <p:txBody>
          <a:bodyPr vert="horz" lIns="91440" tIns="45720" rIns="91440" bIns="45720" rtlCol="0" anchor="ctr">
            <a:normAutofit/>
          </a:bodyPr>
          <a:lstStyle/>
          <a:p>
            <a:pPr indent="-228600" defTabSz="914400">
              <a:lnSpc>
                <a:spcPct val="120000"/>
              </a:lnSpc>
              <a:spcAft>
                <a:spcPts val="600"/>
              </a:spcAft>
              <a:buClr>
                <a:schemeClr val="accent1"/>
              </a:buClr>
              <a:buSzPct val="160000"/>
              <a:buFont typeface="Arial" panose="020B0604020202020204" pitchFamily="34" charset="0"/>
              <a:buChar char="•"/>
            </a:pPr>
            <a:r>
              <a:rPr lang="en-US" cap="all" dirty="0"/>
              <a:t>This particular visual shows reach of our application across the globe. In which we can see India is top country in the world which widely uses this application (over 8K restaurants) and then comes United states and United Kingdom (around 400+ and 80 odd restaurants)</a:t>
            </a:r>
          </a:p>
        </p:txBody>
      </p:sp>
    </p:spTree>
    <p:extLst>
      <p:ext uri="{BB962C8B-B14F-4D97-AF65-F5344CB8AC3E}">
        <p14:creationId xmlns:p14="http://schemas.microsoft.com/office/powerpoint/2010/main" val="29198381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CC7827FB-B370-4007-83D5-E83AD3D2C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map of the united states&#10;&#10;Description automatically generated">
            <a:extLst>
              <a:ext uri="{FF2B5EF4-FFF2-40B4-BE49-F238E27FC236}">
                <a16:creationId xmlns:a16="http://schemas.microsoft.com/office/drawing/2014/main" id="{B7411F48-C385-6B2F-65B2-795E4DE4FBDF}"/>
              </a:ext>
            </a:extLst>
          </p:cNvPr>
          <p:cNvPicPr>
            <a:picLocks noChangeAspect="1"/>
          </p:cNvPicPr>
          <p:nvPr/>
        </p:nvPicPr>
        <p:blipFill>
          <a:blip r:embed="rId2">
            <a:duotone>
              <a:schemeClr val="bg2">
                <a:shade val="45000"/>
                <a:satMod val="135000"/>
              </a:schemeClr>
              <a:prstClr val="white"/>
            </a:duotone>
            <a:alphaModFix amt="40000"/>
          </a:blip>
          <a:srcRect b="10359"/>
          <a:stretch/>
        </p:blipFill>
        <p:spPr>
          <a:xfrm>
            <a:off x="20" y="10"/>
            <a:ext cx="12191980" cy="6857990"/>
          </a:xfrm>
          <a:prstGeom prst="rect">
            <a:avLst/>
          </a:prstGeom>
        </p:spPr>
      </p:pic>
      <p:sp>
        <p:nvSpPr>
          <p:cNvPr id="22" name="5-Point Star 12">
            <a:extLst>
              <a:ext uri="{FF2B5EF4-FFF2-40B4-BE49-F238E27FC236}">
                <a16:creationId xmlns:a16="http://schemas.microsoft.com/office/drawing/2014/main" id="{51E038FF-4E72-4714-B9E9-B0AC148C7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42476" y="261324"/>
            <a:ext cx="937731" cy="868975"/>
          </a:xfrm>
          <a:prstGeom prst="star5">
            <a:avLst>
              <a:gd name="adj" fmla="val 25889"/>
              <a:gd name="hf" fmla="val 105146"/>
              <a:gd name="vf" fmla="val 110557"/>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7850E852-E672-DC01-795C-05BC351F2193}"/>
              </a:ext>
            </a:extLst>
          </p:cNvPr>
          <p:cNvSpPr>
            <a:spLocks noGrp="1"/>
          </p:cNvSpPr>
          <p:nvPr>
            <p:ph idx="1"/>
          </p:nvPr>
        </p:nvSpPr>
        <p:spPr>
          <a:xfrm>
            <a:off x="685800" y="4105072"/>
            <a:ext cx="10394707" cy="1269513"/>
          </a:xfrm>
        </p:spPr>
        <p:txBody>
          <a:bodyPr>
            <a:normAutofit/>
          </a:bodyPr>
          <a:lstStyle/>
          <a:p>
            <a:r>
              <a:rPr lang="en-US" dirty="0"/>
              <a:t>This visual shows the City wise Restaurants count – on focusing on INDIA – we can see Delhi has the highest number of restaurants which uses Zomato application as their Food delivering partner</a:t>
            </a:r>
          </a:p>
        </p:txBody>
      </p:sp>
    </p:spTree>
    <p:extLst>
      <p:ext uri="{BB962C8B-B14F-4D97-AF65-F5344CB8AC3E}">
        <p14:creationId xmlns:p14="http://schemas.microsoft.com/office/powerpoint/2010/main" val="71526495"/>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454915C5-707B-4B29-9E6B-116367F84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70191" cy="6858000"/>
          </a:xfrm>
          <a:custGeom>
            <a:avLst/>
            <a:gdLst>
              <a:gd name="connsiteX0" fmla="*/ 1 w 4061802"/>
              <a:gd name="connsiteY0" fmla="*/ 0 h 6858000"/>
              <a:gd name="connsiteX1" fmla="*/ 4059081 w 4061802"/>
              <a:gd name="connsiteY1" fmla="*/ 0 h 6858000"/>
              <a:gd name="connsiteX2" fmla="*/ 4059081 w 4061802"/>
              <a:gd name="connsiteY2" fmla="*/ 2339825 h 6858000"/>
              <a:gd name="connsiteX3" fmla="*/ 4061802 w 4061802"/>
              <a:gd name="connsiteY3" fmla="*/ 2339683 h 6858000"/>
              <a:gd name="connsiteX4" fmla="*/ 4061802 w 4061802"/>
              <a:gd name="connsiteY4" fmla="*/ 3776054 h 6858000"/>
              <a:gd name="connsiteX5" fmla="*/ 4059081 w 4061802"/>
              <a:gd name="connsiteY5" fmla="*/ 3776199 h 6858000"/>
              <a:gd name="connsiteX6" fmla="*/ 4059081 w 4061802"/>
              <a:gd name="connsiteY6" fmla="*/ 6858000 h 6858000"/>
              <a:gd name="connsiteX7" fmla="*/ 1 w 4061802"/>
              <a:gd name="connsiteY7" fmla="*/ 6858000 h 6858000"/>
              <a:gd name="connsiteX8" fmla="*/ 1 w 4061802"/>
              <a:gd name="connsiteY8" fmla="*/ 3992604 h 6858000"/>
              <a:gd name="connsiteX9" fmla="*/ 0 w 4061802"/>
              <a:gd name="connsiteY9" fmla="*/ 3992604 h 6858000"/>
              <a:gd name="connsiteX10" fmla="*/ 0 w 4061802"/>
              <a:gd name="connsiteY10" fmla="*/ 2552279 h 6858000"/>
              <a:gd name="connsiteX11" fmla="*/ 1 w 4061802"/>
              <a:gd name="connsiteY11" fmla="*/ 2552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61802" h="6858000">
                <a:moveTo>
                  <a:pt x="1" y="0"/>
                </a:moveTo>
                <a:lnTo>
                  <a:pt x="4059081" y="0"/>
                </a:lnTo>
                <a:lnTo>
                  <a:pt x="4059081" y="2339825"/>
                </a:lnTo>
                <a:lnTo>
                  <a:pt x="4061802" y="2339683"/>
                </a:lnTo>
                <a:lnTo>
                  <a:pt x="4061802" y="3776054"/>
                </a:lnTo>
                <a:lnTo>
                  <a:pt x="4059081" y="3776199"/>
                </a:lnTo>
                <a:lnTo>
                  <a:pt x="4059081" y="6858000"/>
                </a:lnTo>
                <a:lnTo>
                  <a:pt x="1" y="6858000"/>
                </a:lnTo>
                <a:lnTo>
                  <a:pt x="1" y="3992604"/>
                </a:lnTo>
                <a:lnTo>
                  <a:pt x="0" y="3992604"/>
                </a:lnTo>
                <a:lnTo>
                  <a:pt x="0" y="2552279"/>
                </a:lnTo>
                <a:lnTo>
                  <a:pt x="1" y="2552279"/>
                </a:lnTo>
                <a:close/>
              </a:path>
            </a:pathLst>
          </a:custGeom>
          <a:gradFill flip="none" rotWithShape="1">
            <a:gsLst>
              <a:gs pos="34000">
                <a:schemeClr val="accent1"/>
              </a:gs>
              <a:gs pos="100000">
                <a:schemeClr val="accent1">
                  <a:lumMod val="50000"/>
                </a:schemeClr>
              </a:gs>
            </a:gsLst>
            <a:lin ang="3600000" scaled="0"/>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74DDA76-A108-EE23-16D3-34D3F22788E0}"/>
              </a:ext>
            </a:extLst>
          </p:cNvPr>
          <p:cNvSpPr>
            <a:spLocks noGrp="1"/>
          </p:cNvSpPr>
          <p:nvPr>
            <p:ph type="title"/>
          </p:nvPr>
        </p:nvSpPr>
        <p:spPr>
          <a:xfrm>
            <a:off x="420319" y="671210"/>
            <a:ext cx="3266364" cy="2665377"/>
          </a:xfrm>
        </p:spPr>
        <p:txBody>
          <a:bodyPr anchor="ctr">
            <a:normAutofit/>
          </a:bodyPr>
          <a:lstStyle/>
          <a:p>
            <a:r>
              <a:rPr lang="en-US" sz="3600" dirty="0">
                <a:solidFill>
                  <a:srgbClr val="FFFFFF"/>
                </a:solidFill>
              </a:rPr>
              <a:t>Restaurants Open Yearly:</a:t>
            </a:r>
            <a:br>
              <a:rPr lang="en-US" sz="3600" dirty="0">
                <a:solidFill>
                  <a:srgbClr val="FFFFFF"/>
                </a:solidFill>
              </a:rPr>
            </a:br>
            <a:r>
              <a:rPr lang="en-US" sz="1600" dirty="0">
                <a:solidFill>
                  <a:srgbClr val="FFFFFF"/>
                </a:solidFill>
                <a:latin typeface="Calibri" panose="020F0502020204030204" pitchFamily="34" charset="0"/>
                <a:cs typeface="Calibri" panose="020F0502020204030204" pitchFamily="34" charset="0"/>
              </a:rPr>
              <a:t>This shows the  8 years long Trend with Restaurants Opening every year having Zomato as their delivery partner </a:t>
            </a:r>
            <a:endParaRPr lang="en-US" sz="3600" dirty="0">
              <a:solidFill>
                <a:srgbClr val="FFFFFF"/>
              </a:solidFill>
              <a:latin typeface="Calibri" panose="020F0502020204030204" pitchFamily="34" charset="0"/>
              <a:cs typeface="Calibri" panose="020F0502020204030204" pitchFamily="34" charset="0"/>
            </a:endParaRPr>
          </a:p>
        </p:txBody>
      </p:sp>
      <p:sp>
        <p:nvSpPr>
          <p:cNvPr id="17" name="Rectangle 16">
            <a:extLst>
              <a:ext uri="{FF2B5EF4-FFF2-40B4-BE49-F238E27FC236}">
                <a16:creationId xmlns:a16="http://schemas.microsoft.com/office/drawing/2014/main" id="{26B8E032-9914-4C00-B51A-C2DA16271D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1733" cy="6858000"/>
          </a:xfrm>
          <a:prstGeom prst="rect">
            <a:avLst/>
          </a:prstGeom>
          <a:solidFill>
            <a:schemeClr val="accent1">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Freeform: Shape 18">
            <a:extLst>
              <a:ext uri="{FF2B5EF4-FFF2-40B4-BE49-F238E27FC236}">
                <a16:creationId xmlns:a16="http://schemas.microsoft.com/office/drawing/2014/main" id="{43B4841E-E6B6-48C3-BA02-F73659C6D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1802" y="1"/>
            <a:ext cx="8130198" cy="6857999"/>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5" name="Content Placeholder 4">
            <a:extLst>
              <a:ext uri="{FF2B5EF4-FFF2-40B4-BE49-F238E27FC236}">
                <a16:creationId xmlns:a16="http://schemas.microsoft.com/office/drawing/2014/main" id="{DC3250BF-9C2A-8ED6-011B-99891B644188}"/>
              </a:ext>
            </a:extLst>
          </p:cNvPr>
          <p:cNvPicPr>
            <a:picLocks noGrp="1" noChangeAspect="1"/>
          </p:cNvPicPr>
          <p:nvPr>
            <p:ph idx="1"/>
          </p:nvPr>
        </p:nvPicPr>
        <p:blipFill>
          <a:blip r:embed="rId3"/>
          <a:stretch>
            <a:fillRect/>
          </a:stretch>
        </p:blipFill>
        <p:spPr>
          <a:xfrm>
            <a:off x="4445308" y="933855"/>
            <a:ext cx="7371573" cy="4990290"/>
          </a:xfrm>
        </p:spPr>
      </p:pic>
    </p:spTree>
    <p:extLst>
      <p:ext uri="{BB962C8B-B14F-4D97-AF65-F5344CB8AC3E}">
        <p14:creationId xmlns:p14="http://schemas.microsoft.com/office/powerpoint/2010/main" val="3039763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454915C5-707B-4B29-9E6B-116367F84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70191" cy="6858000"/>
          </a:xfrm>
          <a:custGeom>
            <a:avLst/>
            <a:gdLst>
              <a:gd name="connsiteX0" fmla="*/ 1 w 4061802"/>
              <a:gd name="connsiteY0" fmla="*/ 0 h 6858000"/>
              <a:gd name="connsiteX1" fmla="*/ 4059081 w 4061802"/>
              <a:gd name="connsiteY1" fmla="*/ 0 h 6858000"/>
              <a:gd name="connsiteX2" fmla="*/ 4059081 w 4061802"/>
              <a:gd name="connsiteY2" fmla="*/ 2339825 h 6858000"/>
              <a:gd name="connsiteX3" fmla="*/ 4061802 w 4061802"/>
              <a:gd name="connsiteY3" fmla="*/ 2339683 h 6858000"/>
              <a:gd name="connsiteX4" fmla="*/ 4061802 w 4061802"/>
              <a:gd name="connsiteY4" fmla="*/ 3776054 h 6858000"/>
              <a:gd name="connsiteX5" fmla="*/ 4059081 w 4061802"/>
              <a:gd name="connsiteY5" fmla="*/ 3776199 h 6858000"/>
              <a:gd name="connsiteX6" fmla="*/ 4059081 w 4061802"/>
              <a:gd name="connsiteY6" fmla="*/ 6858000 h 6858000"/>
              <a:gd name="connsiteX7" fmla="*/ 1 w 4061802"/>
              <a:gd name="connsiteY7" fmla="*/ 6858000 h 6858000"/>
              <a:gd name="connsiteX8" fmla="*/ 1 w 4061802"/>
              <a:gd name="connsiteY8" fmla="*/ 3992604 h 6858000"/>
              <a:gd name="connsiteX9" fmla="*/ 0 w 4061802"/>
              <a:gd name="connsiteY9" fmla="*/ 3992604 h 6858000"/>
              <a:gd name="connsiteX10" fmla="*/ 0 w 4061802"/>
              <a:gd name="connsiteY10" fmla="*/ 2552279 h 6858000"/>
              <a:gd name="connsiteX11" fmla="*/ 1 w 4061802"/>
              <a:gd name="connsiteY11" fmla="*/ 2552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61802" h="6858000">
                <a:moveTo>
                  <a:pt x="1" y="0"/>
                </a:moveTo>
                <a:lnTo>
                  <a:pt x="4059081" y="0"/>
                </a:lnTo>
                <a:lnTo>
                  <a:pt x="4059081" y="2339825"/>
                </a:lnTo>
                <a:lnTo>
                  <a:pt x="4061802" y="2339683"/>
                </a:lnTo>
                <a:lnTo>
                  <a:pt x="4061802" y="3776054"/>
                </a:lnTo>
                <a:lnTo>
                  <a:pt x="4059081" y="3776199"/>
                </a:lnTo>
                <a:lnTo>
                  <a:pt x="4059081" y="6858000"/>
                </a:lnTo>
                <a:lnTo>
                  <a:pt x="1" y="6858000"/>
                </a:lnTo>
                <a:lnTo>
                  <a:pt x="1" y="3992604"/>
                </a:lnTo>
                <a:lnTo>
                  <a:pt x="0" y="3992604"/>
                </a:lnTo>
                <a:lnTo>
                  <a:pt x="0" y="2552279"/>
                </a:lnTo>
                <a:lnTo>
                  <a:pt x="1" y="2552279"/>
                </a:lnTo>
                <a:close/>
              </a:path>
            </a:pathLst>
          </a:custGeom>
          <a:gradFill flip="none" rotWithShape="1">
            <a:gsLst>
              <a:gs pos="34000">
                <a:schemeClr val="accent1"/>
              </a:gs>
              <a:gs pos="100000">
                <a:schemeClr val="accent1">
                  <a:lumMod val="50000"/>
                </a:schemeClr>
              </a:gs>
            </a:gsLst>
            <a:lin ang="3600000" scaled="0"/>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74DDA76-A108-EE23-16D3-34D3F22788E0}"/>
              </a:ext>
            </a:extLst>
          </p:cNvPr>
          <p:cNvSpPr>
            <a:spLocks noGrp="1"/>
          </p:cNvSpPr>
          <p:nvPr>
            <p:ph type="title"/>
          </p:nvPr>
        </p:nvSpPr>
        <p:spPr>
          <a:xfrm>
            <a:off x="420319" y="671210"/>
            <a:ext cx="3266364" cy="2665377"/>
          </a:xfrm>
        </p:spPr>
        <p:txBody>
          <a:bodyPr anchor="ctr">
            <a:normAutofit/>
          </a:bodyPr>
          <a:lstStyle/>
          <a:p>
            <a:r>
              <a:rPr lang="en-US" sz="3600" dirty="0">
                <a:solidFill>
                  <a:srgbClr val="FFFFFF"/>
                </a:solidFill>
              </a:rPr>
              <a:t>Restaurants Open monthly:</a:t>
            </a:r>
            <a:br>
              <a:rPr lang="en-US" sz="3600" dirty="0">
                <a:solidFill>
                  <a:srgbClr val="FFFFFF"/>
                </a:solidFill>
              </a:rPr>
            </a:br>
            <a:r>
              <a:rPr lang="en-US" sz="1600" dirty="0">
                <a:solidFill>
                  <a:srgbClr val="FFFFFF"/>
                </a:solidFill>
                <a:latin typeface="Calibri" panose="020F0502020204030204" pitchFamily="34" charset="0"/>
                <a:cs typeface="Calibri" panose="020F0502020204030204" pitchFamily="34" charset="0"/>
              </a:rPr>
              <a:t>This shows the  8 years long Trend with Restaurants Opening every Month having Zomato as their delivery partner</a:t>
            </a:r>
            <a:endParaRPr lang="en-US" sz="3600" dirty="0">
              <a:solidFill>
                <a:srgbClr val="FFFFFF"/>
              </a:solidFill>
            </a:endParaRPr>
          </a:p>
        </p:txBody>
      </p:sp>
      <p:sp>
        <p:nvSpPr>
          <p:cNvPr id="17" name="Rectangle 16">
            <a:extLst>
              <a:ext uri="{FF2B5EF4-FFF2-40B4-BE49-F238E27FC236}">
                <a16:creationId xmlns:a16="http://schemas.microsoft.com/office/drawing/2014/main" id="{26B8E032-9914-4C00-B51A-C2DA16271D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1733" cy="6858000"/>
          </a:xfrm>
          <a:prstGeom prst="rect">
            <a:avLst/>
          </a:prstGeom>
          <a:solidFill>
            <a:schemeClr val="accent1">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Freeform: Shape 18">
            <a:extLst>
              <a:ext uri="{FF2B5EF4-FFF2-40B4-BE49-F238E27FC236}">
                <a16:creationId xmlns:a16="http://schemas.microsoft.com/office/drawing/2014/main" id="{43B4841E-E6B6-48C3-BA02-F73659C6D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1802" y="1"/>
            <a:ext cx="8130198" cy="6857999"/>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 name="Picture 6">
            <a:extLst>
              <a:ext uri="{FF2B5EF4-FFF2-40B4-BE49-F238E27FC236}">
                <a16:creationId xmlns:a16="http://schemas.microsoft.com/office/drawing/2014/main" id="{3E22618C-0B25-9DE6-8D7F-109D5C174B7F}"/>
              </a:ext>
            </a:extLst>
          </p:cNvPr>
          <p:cNvPicPr>
            <a:picLocks noChangeAspect="1"/>
          </p:cNvPicPr>
          <p:nvPr/>
        </p:nvPicPr>
        <p:blipFill>
          <a:blip r:embed="rId3"/>
          <a:stretch>
            <a:fillRect/>
          </a:stretch>
        </p:blipFill>
        <p:spPr>
          <a:xfrm>
            <a:off x="4347798" y="687153"/>
            <a:ext cx="7566594" cy="5117680"/>
          </a:xfrm>
          <a:prstGeom prst="rect">
            <a:avLst/>
          </a:prstGeom>
        </p:spPr>
      </p:pic>
    </p:spTree>
    <p:extLst>
      <p:ext uri="{BB962C8B-B14F-4D97-AF65-F5344CB8AC3E}">
        <p14:creationId xmlns:p14="http://schemas.microsoft.com/office/powerpoint/2010/main" val="30608148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454915C5-707B-4B29-9E6B-116367F84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70191" cy="6858000"/>
          </a:xfrm>
          <a:custGeom>
            <a:avLst/>
            <a:gdLst>
              <a:gd name="connsiteX0" fmla="*/ 1 w 4061802"/>
              <a:gd name="connsiteY0" fmla="*/ 0 h 6858000"/>
              <a:gd name="connsiteX1" fmla="*/ 4059081 w 4061802"/>
              <a:gd name="connsiteY1" fmla="*/ 0 h 6858000"/>
              <a:gd name="connsiteX2" fmla="*/ 4059081 w 4061802"/>
              <a:gd name="connsiteY2" fmla="*/ 2339825 h 6858000"/>
              <a:gd name="connsiteX3" fmla="*/ 4061802 w 4061802"/>
              <a:gd name="connsiteY3" fmla="*/ 2339683 h 6858000"/>
              <a:gd name="connsiteX4" fmla="*/ 4061802 w 4061802"/>
              <a:gd name="connsiteY4" fmla="*/ 3776054 h 6858000"/>
              <a:gd name="connsiteX5" fmla="*/ 4059081 w 4061802"/>
              <a:gd name="connsiteY5" fmla="*/ 3776199 h 6858000"/>
              <a:gd name="connsiteX6" fmla="*/ 4059081 w 4061802"/>
              <a:gd name="connsiteY6" fmla="*/ 6858000 h 6858000"/>
              <a:gd name="connsiteX7" fmla="*/ 1 w 4061802"/>
              <a:gd name="connsiteY7" fmla="*/ 6858000 h 6858000"/>
              <a:gd name="connsiteX8" fmla="*/ 1 w 4061802"/>
              <a:gd name="connsiteY8" fmla="*/ 3992604 h 6858000"/>
              <a:gd name="connsiteX9" fmla="*/ 0 w 4061802"/>
              <a:gd name="connsiteY9" fmla="*/ 3992604 h 6858000"/>
              <a:gd name="connsiteX10" fmla="*/ 0 w 4061802"/>
              <a:gd name="connsiteY10" fmla="*/ 2552279 h 6858000"/>
              <a:gd name="connsiteX11" fmla="*/ 1 w 4061802"/>
              <a:gd name="connsiteY11" fmla="*/ 2552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61802" h="6858000">
                <a:moveTo>
                  <a:pt x="1" y="0"/>
                </a:moveTo>
                <a:lnTo>
                  <a:pt x="4059081" y="0"/>
                </a:lnTo>
                <a:lnTo>
                  <a:pt x="4059081" y="2339825"/>
                </a:lnTo>
                <a:lnTo>
                  <a:pt x="4061802" y="2339683"/>
                </a:lnTo>
                <a:lnTo>
                  <a:pt x="4061802" y="3776054"/>
                </a:lnTo>
                <a:lnTo>
                  <a:pt x="4059081" y="3776199"/>
                </a:lnTo>
                <a:lnTo>
                  <a:pt x="4059081" y="6858000"/>
                </a:lnTo>
                <a:lnTo>
                  <a:pt x="1" y="6858000"/>
                </a:lnTo>
                <a:lnTo>
                  <a:pt x="1" y="3992604"/>
                </a:lnTo>
                <a:lnTo>
                  <a:pt x="0" y="3992604"/>
                </a:lnTo>
                <a:lnTo>
                  <a:pt x="0" y="2552279"/>
                </a:lnTo>
                <a:lnTo>
                  <a:pt x="1" y="2552279"/>
                </a:lnTo>
                <a:close/>
              </a:path>
            </a:pathLst>
          </a:custGeom>
          <a:gradFill flip="none" rotWithShape="1">
            <a:gsLst>
              <a:gs pos="34000">
                <a:schemeClr val="accent1"/>
              </a:gs>
              <a:gs pos="100000">
                <a:schemeClr val="accent1">
                  <a:lumMod val="50000"/>
                </a:schemeClr>
              </a:gs>
            </a:gsLst>
            <a:lin ang="3600000" scaled="0"/>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74DDA76-A108-EE23-16D3-34D3F22788E0}"/>
              </a:ext>
            </a:extLst>
          </p:cNvPr>
          <p:cNvSpPr>
            <a:spLocks noGrp="1"/>
          </p:cNvSpPr>
          <p:nvPr>
            <p:ph type="title"/>
          </p:nvPr>
        </p:nvSpPr>
        <p:spPr>
          <a:xfrm>
            <a:off x="420319" y="671210"/>
            <a:ext cx="3266364" cy="2665377"/>
          </a:xfrm>
        </p:spPr>
        <p:txBody>
          <a:bodyPr anchor="ctr">
            <a:normAutofit/>
          </a:bodyPr>
          <a:lstStyle/>
          <a:p>
            <a:r>
              <a:rPr lang="en-US" sz="3600" dirty="0">
                <a:solidFill>
                  <a:srgbClr val="FFFFFF"/>
                </a:solidFill>
              </a:rPr>
              <a:t>Restaurants Open Quarterly:</a:t>
            </a:r>
            <a:br>
              <a:rPr lang="en-US" sz="3600" dirty="0">
                <a:solidFill>
                  <a:srgbClr val="FFFFFF"/>
                </a:solidFill>
              </a:rPr>
            </a:br>
            <a:r>
              <a:rPr lang="en-US" sz="1600" dirty="0">
                <a:solidFill>
                  <a:srgbClr val="FFFFFF"/>
                </a:solidFill>
                <a:latin typeface="Calibri" panose="020F0502020204030204" pitchFamily="34" charset="0"/>
                <a:cs typeface="Calibri" panose="020F0502020204030204" pitchFamily="34" charset="0"/>
              </a:rPr>
              <a:t>This shows the  8 years long Trend with Restaurants Opening every </a:t>
            </a:r>
            <a:r>
              <a:rPr lang="en-US" sz="1600" dirty="0" err="1">
                <a:solidFill>
                  <a:srgbClr val="FFFFFF"/>
                </a:solidFill>
                <a:latin typeface="Calibri" panose="020F0502020204030204" pitchFamily="34" charset="0"/>
                <a:cs typeface="Calibri" panose="020F0502020204030204" pitchFamily="34" charset="0"/>
              </a:rPr>
              <a:t>quater</a:t>
            </a:r>
            <a:r>
              <a:rPr lang="en-US" sz="1600" dirty="0">
                <a:solidFill>
                  <a:srgbClr val="FFFFFF"/>
                </a:solidFill>
                <a:latin typeface="Calibri" panose="020F0502020204030204" pitchFamily="34" charset="0"/>
                <a:cs typeface="Calibri" panose="020F0502020204030204" pitchFamily="34" charset="0"/>
              </a:rPr>
              <a:t> having Zomato as their delivery partner</a:t>
            </a:r>
            <a:endParaRPr lang="en-US" sz="3600" dirty="0">
              <a:solidFill>
                <a:srgbClr val="FFFFFF"/>
              </a:solidFill>
            </a:endParaRPr>
          </a:p>
        </p:txBody>
      </p:sp>
      <p:sp>
        <p:nvSpPr>
          <p:cNvPr id="17" name="Rectangle 16">
            <a:extLst>
              <a:ext uri="{FF2B5EF4-FFF2-40B4-BE49-F238E27FC236}">
                <a16:creationId xmlns:a16="http://schemas.microsoft.com/office/drawing/2014/main" id="{26B8E032-9914-4C00-B51A-C2DA16271D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1733" cy="6858000"/>
          </a:xfrm>
          <a:prstGeom prst="rect">
            <a:avLst/>
          </a:prstGeom>
          <a:solidFill>
            <a:schemeClr val="accent1">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Freeform: Shape 18">
            <a:extLst>
              <a:ext uri="{FF2B5EF4-FFF2-40B4-BE49-F238E27FC236}">
                <a16:creationId xmlns:a16="http://schemas.microsoft.com/office/drawing/2014/main" id="{43B4841E-E6B6-48C3-BA02-F73659C6D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1802" y="1"/>
            <a:ext cx="8130198" cy="6857999"/>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 name="Picture 3">
            <a:extLst>
              <a:ext uri="{FF2B5EF4-FFF2-40B4-BE49-F238E27FC236}">
                <a16:creationId xmlns:a16="http://schemas.microsoft.com/office/drawing/2014/main" id="{067C75D7-F7F6-6F46-79C1-5494172F2E0C}"/>
              </a:ext>
            </a:extLst>
          </p:cNvPr>
          <p:cNvPicPr>
            <a:picLocks noChangeAspect="1"/>
          </p:cNvPicPr>
          <p:nvPr/>
        </p:nvPicPr>
        <p:blipFill>
          <a:blip r:embed="rId3"/>
          <a:stretch>
            <a:fillRect/>
          </a:stretch>
        </p:blipFill>
        <p:spPr>
          <a:xfrm>
            <a:off x="4282629" y="671210"/>
            <a:ext cx="7678366" cy="5382384"/>
          </a:xfrm>
          <a:prstGeom prst="rect">
            <a:avLst/>
          </a:prstGeom>
        </p:spPr>
      </p:pic>
    </p:spTree>
    <p:extLst>
      <p:ext uri="{BB962C8B-B14F-4D97-AF65-F5344CB8AC3E}">
        <p14:creationId xmlns:p14="http://schemas.microsoft.com/office/powerpoint/2010/main" val="2387771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 name="Picture 40">
            <a:extLst>
              <a:ext uri="{FF2B5EF4-FFF2-40B4-BE49-F238E27FC236}">
                <a16:creationId xmlns:a16="http://schemas.microsoft.com/office/drawing/2014/main" id="{4C886762-16F0-4868-B83A-2617462141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43" name="Freeform 11">
            <a:extLst>
              <a:ext uri="{FF2B5EF4-FFF2-40B4-BE49-F238E27FC236}">
                <a16:creationId xmlns:a16="http://schemas.microsoft.com/office/drawing/2014/main" id="{D2B54B4E-3454-4B76-B85A-8512B77298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5" name="Freeform 13">
            <a:extLst>
              <a:ext uri="{FF2B5EF4-FFF2-40B4-BE49-F238E27FC236}">
                <a16:creationId xmlns:a16="http://schemas.microsoft.com/office/drawing/2014/main" id="{7EFFE965-5586-4889-A74D-3A6080D04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Freeform 25">
            <a:extLst>
              <a:ext uri="{FF2B5EF4-FFF2-40B4-BE49-F238E27FC236}">
                <a16:creationId xmlns:a16="http://schemas.microsoft.com/office/drawing/2014/main" id="{5BC4125D-18D9-4A65-82B6-C24FE9434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9" name="Freeform 14">
            <a:extLst>
              <a:ext uri="{FF2B5EF4-FFF2-40B4-BE49-F238E27FC236}">
                <a16:creationId xmlns:a16="http://schemas.microsoft.com/office/drawing/2014/main" id="{A86DE327-0F45-4F54-BB6C-68A093CE5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txBody>
          <a:bodyPr/>
          <a:lstStyle/>
          <a:p>
            <a:endParaRPr lang="en-US"/>
          </a:p>
        </p:txBody>
      </p:sp>
      <p:sp>
        <p:nvSpPr>
          <p:cNvPr id="51" name="5-Point Star 24">
            <a:extLst>
              <a:ext uri="{FF2B5EF4-FFF2-40B4-BE49-F238E27FC236}">
                <a16:creationId xmlns:a16="http://schemas.microsoft.com/office/drawing/2014/main" id="{795857C2-E6E7-405A-B5A3-4DE3B50A7B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53" name="Rectangle 52">
            <a:extLst>
              <a:ext uri="{FF2B5EF4-FFF2-40B4-BE49-F238E27FC236}">
                <a16:creationId xmlns:a16="http://schemas.microsoft.com/office/drawing/2014/main" id="{6F776733-A05B-4A45-903C-A77D9DEBDE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graph&#10;&#10;Description automatically generated">
            <a:extLst>
              <a:ext uri="{FF2B5EF4-FFF2-40B4-BE49-F238E27FC236}">
                <a16:creationId xmlns:a16="http://schemas.microsoft.com/office/drawing/2014/main" id="{4EFA0B3E-06A0-510B-96BB-CA4068B4F1B6}"/>
              </a:ext>
            </a:extLst>
          </p:cNvPr>
          <p:cNvPicPr>
            <a:picLocks noChangeAspect="1"/>
          </p:cNvPicPr>
          <p:nvPr/>
        </p:nvPicPr>
        <p:blipFill>
          <a:blip r:embed="rId3">
            <a:alphaModFix amt="35000"/>
          </a:blip>
          <a:srcRect r="10221" b="-1"/>
          <a:stretch/>
        </p:blipFill>
        <p:spPr>
          <a:xfrm>
            <a:off x="20" y="10"/>
            <a:ext cx="12191980" cy="6857990"/>
          </a:xfrm>
          <a:prstGeom prst="rect">
            <a:avLst/>
          </a:prstGeom>
        </p:spPr>
      </p:pic>
      <p:sp>
        <p:nvSpPr>
          <p:cNvPr id="2" name="Title 1">
            <a:extLst>
              <a:ext uri="{FF2B5EF4-FFF2-40B4-BE49-F238E27FC236}">
                <a16:creationId xmlns:a16="http://schemas.microsoft.com/office/drawing/2014/main" id="{874DDA76-A108-EE23-16D3-34D3F22788E0}"/>
              </a:ext>
            </a:extLst>
          </p:cNvPr>
          <p:cNvSpPr>
            <a:spLocks noGrp="1"/>
          </p:cNvSpPr>
          <p:nvPr>
            <p:ph type="title"/>
          </p:nvPr>
        </p:nvSpPr>
        <p:spPr>
          <a:xfrm>
            <a:off x="2577829" y="4173166"/>
            <a:ext cx="8326475" cy="1466711"/>
          </a:xfrm>
        </p:spPr>
        <p:txBody>
          <a:bodyPr vert="horz" lIns="91440" tIns="45720" rIns="91440" bIns="45720" rtlCol="0" anchor="b">
            <a:normAutofit/>
          </a:bodyPr>
          <a:lstStyle/>
          <a:p>
            <a:pPr algn="ctr"/>
            <a:r>
              <a:rPr lang="en-US" sz="2000" dirty="0">
                <a:solidFill>
                  <a:schemeClr val="tx1"/>
                </a:solidFill>
                <a:latin typeface="Calibri" panose="020F0502020204030204" pitchFamily="34" charset="0"/>
                <a:cs typeface="Calibri" panose="020F0502020204030204" pitchFamily="34" charset="0"/>
              </a:rPr>
              <a:t>This visual shows – top cuisines from each country in Zomato being used as Food Delivery partner – as seen in India North Indian  food in very much in demand by customers – we should make more restaurants tie-ups having  - Good North Indian Food</a:t>
            </a:r>
          </a:p>
        </p:txBody>
      </p:sp>
    </p:spTree>
    <p:extLst>
      <p:ext uri="{BB962C8B-B14F-4D97-AF65-F5344CB8AC3E}">
        <p14:creationId xmlns:p14="http://schemas.microsoft.com/office/powerpoint/2010/main" val="56436233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TM04033927[[fn=Main Event]]</Template>
  <TotalTime>7075</TotalTime>
  <Words>332</Words>
  <Application>Microsoft Office PowerPoint</Application>
  <PresentationFormat>Widescreen</PresentationFormat>
  <Paragraphs>29</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Aptos ExtraBold</vt:lpstr>
      <vt:lpstr>Arial</vt:lpstr>
      <vt:lpstr>Calibri</vt:lpstr>
      <vt:lpstr>Impact</vt:lpstr>
      <vt:lpstr>Wingdings</vt:lpstr>
      <vt:lpstr>Main Event</vt:lpstr>
      <vt:lpstr>Zomato–Restaurants Analysis</vt:lpstr>
      <vt:lpstr>PowerPoint Presentation</vt:lpstr>
      <vt:lpstr>PowerPoint Presentation</vt:lpstr>
      <vt:lpstr>PowerPoint Presentation</vt:lpstr>
      <vt:lpstr>PowerPoint Presentation</vt:lpstr>
      <vt:lpstr>Restaurants Open Yearly: This shows the  8 years long Trend with Restaurants Opening every year having Zomato as their delivery partner </vt:lpstr>
      <vt:lpstr>Restaurants Open monthly: This shows the  8 years long Trend with Restaurants Opening every Month having Zomato as their delivery partner</vt:lpstr>
      <vt:lpstr>Restaurants Open Quarterly: This shows the  8 years long Trend with Restaurants Opening every quater having Zomato as their delivery partner</vt:lpstr>
      <vt:lpstr>This visual shows – top cuisines from each country in Zomato being used as Food Delivery partner – as seen in India North Indian  food in very much in demand by customers – we should make more restaurants tie-ups having  - Good North Indian Food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PRASHANT BARDE</dc:creator>
  <cp:lastModifiedBy>PRASHANT BARDE</cp:lastModifiedBy>
  <cp:revision>10</cp:revision>
  <dcterms:created xsi:type="dcterms:W3CDTF">2024-09-04T08:24:47Z</dcterms:created>
  <dcterms:modified xsi:type="dcterms:W3CDTF">2024-09-09T06:20:26Z</dcterms:modified>
</cp:coreProperties>
</file>

<file path=docProps/thumbnail.jpeg>
</file>